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4" r:id="rId3"/>
    <p:sldId id="276" r:id="rId4"/>
    <p:sldId id="338" r:id="rId5"/>
    <p:sldId id="339" r:id="rId6"/>
    <p:sldId id="275" r:id="rId7"/>
    <p:sldId id="300" r:id="rId8"/>
    <p:sldId id="301" r:id="rId9"/>
    <p:sldId id="302" r:id="rId10"/>
    <p:sldId id="306" r:id="rId11"/>
    <p:sldId id="307" r:id="rId12"/>
    <p:sldId id="308" r:id="rId13"/>
    <p:sldId id="309" r:id="rId14"/>
    <p:sldId id="303" r:id="rId15"/>
    <p:sldId id="310" r:id="rId16"/>
    <p:sldId id="305" r:id="rId17"/>
    <p:sldId id="343" r:id="rId18"/>
    <p:sldId id="304" r:id="rId19"/>
    <p:sldId id="311" r:id="rId20"/>
    <p:sldId id="312" r:id="rId21"/>
    <p:sldId id="313" r:id="rId22"/>
    <p:sldId id="314" r:id="rId23"/>
    <p:sldId id="277" r:id="rId24"/>
    <p:sldId id="298" r:id="rId25"/>
    <p:sldId id="319" r:id="rId26"/>
    <p:sldId id="315" r:id="rId27"/>
    <p:sldId id="317" r:id="rId28"/>
    <p:sldId id="318" r:id="rId29"/>
    <p:sldId id="316" r:id="rId30"/>
    <p:sldId id="320" r:id="rId31"/>
    <p:sldId id="321" r:id="rId32"/>
    <p:sldId id="322" r:id="rId33"/>
    <p:sldId id="287" r:id="rId34"/>
    <p:sldId id="294" r:id="rId35"/>
    <p:sldId id="265" r:id="rId36"/>
    <p:sldId id="269" r:id="rId37"/>
    <p:sldId id="328" r:id="rId38"/>
    <p:sldId id="330" r:id="rId39"/>
    <p:sldId id="323" r:id="rId40"/>
    <p:sldId id="331" r:id="rId41"/>
    <p:sldId id="332" r:id="rId42"/>
    <p:sldId id="333" r:id="rId43"/>
    <p:sldId id="329" r:id="rId44"/>
    <p:sldId id="283" r:id="rId45"/>
    <p:sldId id="284" r:id="rId46"/>
    <p:sldId id="335" r:id="rId47"/>
    <p:sldId id="299" r:id="rId48"/>
    <p:sldId id="324" r:id="rId49"/>
    <p:sldId id="325" r:id="rId50"/>
    <p:sldId id="326" r:id="rId51"/>
    <p:sldId id="327" r:id="rId52"/>
    <p:sldId id="336" r:id="rId53"/>
    <p:sldId id="337" r:id="rId54"/>
    <p:sldId id="344" r:id="rId55"/>
    <p:sldId id="295" r:id="rId56"/>
    <p:sldId id="296" r:id="rId57"/>
    <p:sldId id="334" r:id="rId58"/>
    <p:sldId id="285" r:id="rId59"/>
    <p:sldId id="266" r:id="rId60"/>
    <p:sldId id="290" r:id="rId61"/>
    <p:sldId id="292" r:id="rId62"/>
    <p:sldId id="291" r:id="rId63"/>
    <p:sldId id="272" r:id="rId64"/>
    <p:sldId id="279" r:id="rId65"/>
    <p:sldId id="293" r:id="rId66"/>
    <p:sldId id="340" r:id="rId67"/>
    <p:sldId id="342" r:id="rId68"/>
    <p:sldId id="341" r:id="rId69"/>
    <p:sldId id="273"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1" autoAdjust="0"/>
    <p:restoredTop sz="96343" autoAdjust="0"/>
  </p:normalViewPr>
  <p:slideViewPr>
    <p:cSldViewPr snapToGrid="0" snapToObjects="1">
      <p:cViewPr varScale="1">
        <p:scale>
          <a:sx n="100" d="100"/>
          <a:sy n="100" d="100"/>
        </p:scale>
        <p:origin x="176" y="4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F277463-66C3-A14B-B595-A0FE2DCC645F}" type="datetimeFigureOut">
              <a:rPr lang="en-US" smtClean="0"/>
              <a:t>8/11/19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4209537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277463-66C3-A14B-B595-A0FE2DCC645F}" type="datetimeFigureOut">
              <a:rPr lang="en-US" smtClean="0"/>
              <a:t>8/11/19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362885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277463-66C3-A14B-B595-A0FE2DCC645F}" type="datetimeFigureOut">
              <a:rPr lang="en-US" smtClean="0"/>
              <a:t>8/11/19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2740840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277463-66C3-A14B-B595-A0FE2DCC645F}" type="datetimeFigureOut">
              <a:rPr lang="en-US" smtClean="0"/>
              <a:t>8/11/19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3510982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277463-66C3-A14B-B595-A0FE2DCC645F}" type="datetimeFigureOut">
              <a:rPr lang="en-US" smtClean="0"/>
              <a:t>8/11/19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2010630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277463-66C3-A14B-B595-A0FE2DCC645F}" type="datetimeFigureOut">
              <a:rPr lang="en-US" smtClean="0"/>
              <a:t>8/11/19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1372333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277463-66C3-A14B-B595-A0FE2DCC645F}" type="datetimeFigureOut">
              <a:rPr lang="en-US" smtClean="0"/>
              <a:t>8/11/19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159776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277463-66C3-A14B-B595-A0FE2DCC645F}" type="datetimeFigureOut">
              <a:rPr lang="en-US" smtClean="0"/>
              <a:t>8/11/19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281732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77463-66C3-A14B-B595-A0FE2DCC645F}" type="datetimeFigureOut">
              <a:rPr lang="en-US" smtClean="0"/>
              <a:t>8/11/19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4228028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277463-66C3-A14B-B595-A0FE2DCC645F}" type="datetimeFigureOut">
              <a:rPr lang="en-US" smtClean="0"/>
              <a:t>8/11/19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11060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277463-66C3-A14B-B595-A0FE2DCC645F}" type="datetimeFigureOut">
              <a:rPr lang="en-US" smtClean="0"/>
              <a:t>8/11/19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9896C8-45FC-E941-B62A-C34832FC657F}" type="slidenum">
              <a:rPr lang="en-US" smtClean="0"/>
              <a:t>‹#›</a:t>
            </a:fld>
            <a:endParaRPr lang="en-US"/>
          </a:p>
        </p:txBody>
      </p:sp>
    </p:spTree>
    <p:extLst>
      <p:ext uri="{BB962C8B-B14F-4D97-AF65-F5344CB8AC3E}">
        <p14:creationId xmlns:p14="http://schemas.microsoft.com/office/powerpoint/2010/main" val="9395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77463-66C3-A14B-B595-A0FE2DCC645F}" type="datetimeFigureOut">
              <a:rPr lang="en-US" smtClean="0"/>
              <a:t>8/11/19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9896C8-45FC-E941-B62A-C34832FC657F}" type="slidenum">
              <a:rPr lang="en-US" smtClean="0"/>
              <a:t>‹#›</a:t>
            </a:fld>
            <a:endParaRPr lang="en-US"/>
          </a:p>
        </p:txBody>
      </p:sp>
    </p:spTree>
    <p:extLst>
      <p:ext uri="{BB962C8B-B14F-4D97-AF65-F5344CB8AC3E}">
        <p14:creationId xmlns:p14="http://schemas.microsoft.com/office/powerpoint/2010/main" val="1982142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getbootstrap.com/components/"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bulma.io/" TargetMode="External"/><Relationship Id="rId2" Type="http://schemas.openxmlformats.org/officeDocument/2006/relationships/hyperlink" Target="https://materializecss.com/" TargetMode="External"/><Relationship Id="rId1" Type="http://schemas.openxmlformats.org/officeDocument/2006/relationships/slideLayout" Target="../slideLayouts/slideLayout2.xml"/><Relationship Id="rId4" Type="http://schemas.openxmlformats.org/officeDocument/2006/relationships/hyperlink" Target="https://foundation.zurb.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etbootstrap.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getbootstrap.com/cs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2018_Hawaii_false_missile_alert"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hyperlink" Target="https://fonts.google.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io/fj5e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fonts.google.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uxplanet.org/7-things-to-remember-when-selecting-fonts-for-your-design-ec1e592266c5"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w3schools.com/colors/colors_names.asp"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paletton.com/" TargetMode="External"/><Relationship Id="rId2" Type="http://schemas.openxmlformats.org/officeDocument/2006/relationships/hyperlink" Target="https://www.google.com/search?q=hex+color+picker" TargetMode="Externa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colormind.io/"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claraj/week2-example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Client &amp; Server Development</a:t>
            </a:r>
          </a:p>
        </p:txBody>
      </p:sp>
      <p:sp>
        <p:nvSpPr>
          <p:cNvPr id="3" name="Subtitle 2"/>
          <p:cNvSpPr>
            <a:spLocks noGrp="1"/>
          </p:cNvSpPr>
          <p:nvPr>
            <p:ph type="subTitle" idx="1"/>
          </p:nvPr>
        </p:nvSpPr>
        <p:spPr/>
        <p:txBody>
          <a:bodyPr/>
          <a:lstStyle/>
          <a:p>
            <a:r>
              <a:rPr lang="en-US" dirty="0"/>
              <a:t>CSS and Bootstrap</a:t>
            </a:r>
          </a:p>
        </p:txBody>
      </p:sp>
    </p:spTree>
    <p:extLst>
      <p:ext uri="{BB962C8B-B14F-4D97-AF65-F5344CB8AC3E}">
        <p14:creationId xmlns:p14="http://schemas.microsoft.com/office/powerpoint/2010/main" val="1995267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4723-4756-6A4D-B0FD-5054B4E61CE5}"/>
              </a:ext>
            </a:extLst>
          </p:cNvPr>
          <p:cNvSpPr>
            <a:spLocks noGrp="1"/>
          </p:cNvSpPr>
          <p:nvPr>
            <p:ph type="title"/>
          </p:nvPr>
        </p:nvSpPr>
        <p:spPr/>
        <p:txBody>
          <a:bodyPr/>
          <a:lstStyle/>
          <a:p>
            <a:r>
              <a:rPr lang="en-US" dirty="0"/>
              <a:t>Input types</a:t>
            </a:r>
          </a:p>
        </p:txBody>
      </p:sp>
      <p:sp>
        <p:nvSpPr>
          <p:cNvPr id="3" name="Content Placeholder 2">
            <a:extLst>
              <a:ext uri="{FF2B5EF4-FFF2-40B4-BE49-F238E27FC236}">
                <a16:creationId xmlns:a16="http://schemas.microsoft.com/office/drawing/2014/main" id="{7A19FEE3-79E8-E246-AA3C-57EFCB677EB3}"/>
              </a:ext>
            </a:extLst>
          </p:cNvPr>
          <p:cNvSpPr>
            <a:spLocks noGrp="1"/>
          </p:cNvSpPr>
          <p:nvPr>
            <p:ph idx="1"/>
          </p:nvPr>
        </p:nvSpPr>
        <p:spPr/>
        <p:txBody>
          <a:bodyPr/>
          <a:lstStyle/>
          <a:p>
            <a:r>
              <a:rPr lang="en-US" dirty="0"/>
              <a:t>  </a:t>
            </a:r>
          </a:p>
        </p:txBody>
      </p:sp>
      <p:pic>
        <p:nvPicPr>
          <p:cNvPr id="4" name="Picture 3">
            <a:extLst>
              <a:ext uri="{FF2B5EF4-FFF2-40B4-BE49-F238E27FC236}">
                <a16:creationId xmlns:a16="http://schemas.microsoft.com/office/drawing/2014/main" id="{E5AC10DC-76C0-DF4B-9847-1390E3249FE1}"/>
              </a:ext>
            </a:extLst>
          </p:cNvPr>
          <p:cNvPicPr>
            <a:picLocks noChangeAspect="1"/>
          </p:cNvPicPr>
          <p:nvPr/>
        </p:nvPicPr>
        <p:blipFill>
          <a:blip r:embed="rId2"/>
          <a:stretch>
            <a:fillRect/>
          </a:stretch>
        </p:blipFill>
        <p:spPr>
          <a:xfrm>
            <a:off x="293688" y="1600199"/>
            <a:ext cx="6063462" cy="2671763"/>
          </a:xfrm>
          <a:prstGeom prst="rect">
            <a:avLst/>
          </a:prstGeom>
        </p:spPr>
      </p:pic>
      <p:pic>
        <p:nvPicPr>
          <p:cNvPr id="6" name="Picture 5">
            <a:extLst>
              <a:ext uri="{FF2B5EF4-FFF2-40B4-BE49-F238E27FC236}">
                <a16:creationId xmlns:a16="http://schemas.microsoft.com/office/drawing/2014/main" id="{44E98DCD-493C-4840-B43D-BB19F2FBD1EF}"/>
              </a:ext>
            </a:extLst>
          </p:cNvPr>
          <p:cNvPicPr>
            <a:picLocks noChangeAspect="1"/>
          </p:cNvPicPr>
          <p:nvPr/>
        </p:nvPicPr>
        <p:blipFill>
          <a:blip r:embed="rId3"/>
          <a:stretch>
            <a:fillRect/>
          </a:stretch>
        </p:blipFill>
        <p:spPr>
          <a:xfrm>
            <a:off x="4591850" y="4454523"/>
            <a:ext cx="3530600" cy="2146300"/>
          </a:xfrm>
          <a:prstGeom prst="rect">
            <a:avLst/>
          </a:prstGeom>
          <a:ln>
            <a:solidFill>
              <a:schemeClr val="accent1"/>
            </a:solidFill>
          </a:ln>
        </p:spPr>
      </p:pic>
      <p:sp>
        <p:nvSpPr>
          <p:cNvPr id="5" name="TextBox 4">
            <a:extLst>
              <a:ext uri="{FF2B5EF4-FFF2-40B4-BE49-F238E27FC236}">
                <a16:creationId xmlns:a16="http://schemas.microsoft.com/office/drawing/2014/main" id="{937DC404-910D-994D-B2A0-B1DE5966C432}"/>
              </a:ext>
            </a:extLst>
          </p:cNvPr>
          <p:cNvSpPr txBox="1"/>
          <p:nvPr/>
        </p:nvSpPr>
        <p:spPr>
          <a:xfrm>
            <a:off x="671513" y="4772025"/>
            <a:ext cx="3057525" cy="1200329"/>
          </a:xfrm>
          <a:prstGeom prst="rect">
            <a:avLst/>
          </a:prstGeom>
          <a:noFill/>
        </p:spPr>
        <p:txBody>
          <a:bodyPr wrap="square" rtlCol="0">
            <a:spAutoFit/>
          </a:bodyPr>
          <a:lstStyle/>
          <a:p>
            <a:r>
              <a:rPr lang="en-US" sz="2400" dirty="0"/>
              <a:t>If no type is specified, the default is a single-line text box</a:t>
            </a:r>
          </a:p>
        </p:txBody>
      </p:sp>
    </p:spTree>
    <p:extLst>
      <p:ext uri="{BB962C8B-B14F-4D97-AF65-F5344CB8AC3E}">
        <p14:creationId xmlns:p14="http://schemas.microsoft.com/office/powerpoint/2010/main" val="21141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92BD-80AE-FC4C-A1C2-2438F59C560E}"/>
              </a:ext>
            </a:extLst>
          </p:cNvPr>
          <p:cNvSpPr>
            <a:spLocks noGrp="1"/>
          </p:cNvSpPr>
          <p:nvPr>
            <p:ph type="title"/>
          </p:nvPr>
        </p:nvSpPr>
        <p:spPr>
          <a:xfrm>
            <a:off x="457200" y="22321"/>
            <a:ext cx="8229600" cy="1143000"/>
          </a:xfrm>
        </p:spPr>
        <p:txBody>
          <a:bodyPr>
            <a:normAutofit/>
          </a:bodyPr>
          <a:lstStyle/>
          <a:p>
            <a:r>
              <a:rPr lang="en-US" dirty="0"/>
              <a:t>Multi-line text input, dropdowns</a:t>
            </a:r>
          </a:p>
        </p:txBody>
      </p:sp>
      <p:sp>
        <p:nvSpPr>
          <p:cNvPr id="3" name="Content Placeholder 2">
            <a:extLst>
              <a:ext uri="{FF2B5EF4-FFF2-40B4-BE49-F238E27FC236}">
                <a16:creationId xmlns:a16="http://schemas.microsoft.com/office/drawing/2014/main" id="{4D2C460C-E2AF-964C-884A-9AFCCEFEC945}"/>
              </a:ext>
            </a:extLst>
          </p:cNvPr>
          <p:cNvSpPr>
            <a:spLocks noGrp="1"/>
          </p:cNvSpPr>
          <p:nvPr>
            <p:ph idx="1"/>
          </p:nvPr>
        </p:nvSpPr>
        <p:spPr>
          <a:xfrm>
            <a:off x="485775" y="1220042"/>
            <a:ext cx="8229600" cy="5209334"/>
          </a:xfrm>
        </p:spPr>
        <p:txBody>
          <a:bodyPr>
            <a:normAutofit fontScale="92500" lnSpcReduction="20000"/>
          </a:bodyPr>
          <a:lstStyle/>
          <a:p>
            <a:r>
              <a:rPr lang="en-US" b="1" dirty="0" err="1"/>
              <a:t>textarea</a:t>
            </a:r>
            <a:r>
              <a:rPr lang="en-US" dirty="0"/>
              <a:t> for multi-line input</a:t>
            </a:r>
          </a:p>
          <a:p>
            <a:r>
              <a:rPr lang="en-US" dirty="0"/>
              <a:t>Any text between the </a:t>
            </a:r>
            <a:r>
              <a:rPr lang="en-US" dirty="0" err="1"/>
              <a:t>textarea</a:t>
            </a:r>
            <a:r>
              <a:rPr lang="en-US" dirty="0"/>
              <a:t> elements will be the initial text in the </a:t>
            </a:r>
            <a:r>
              <a:rPr lang="en-US" dirty="0" err="1"/>
              <a:t>textarea</a:t>
            </a:r>
            <a:endParaRPr lang="en-US" dirty="0"/>
          </a:p>
          <a:p>
            <a:endParaRPr lang="en-US" dirty="0"/>
          </a:p>
          <a:p>
            <a:endParaRPr lang="en-US" dirty="0"/>
          </a:p>
          <a:p>
            <a:endParaRPr lang="en-US" dirty="0"/>
          </a:p>
          <a:p>
            <a:endParaRPr lang="en-US" dirty="0"/>
          </a:p>
          <a:p>
            <a:endParaRPr lang="en-US" dirty="0"/>
          </a:p>
          <a:p>
            <a:endParaRPr lang="en-US" dirty="0"/>
          </a:p>
          <a:p>
            <a:r>
              <a:rPr lang="en-US" dirty="0"/>
              <a:t>For dropdown inputs, group </a:t>
            </a:r>
            <a:r>
              <a:rPr lang="en-US" b="1" dirty="0"/>
              <a:t>option</a:t>
            </a:r>
            <a:r>
              <a:rPr lang="en-US" dirty="0"/>
              <a:t> elements inside a </a:t>
            </a:r>
            <a:r>
              <a:rPr lang="en-US" b="1" dirty="0"/>
              <a:t>select</a:t>
            </a:r>
            <a:r>
              <a:rPr lang="en-US" dirty="0"/>
              <a:t> element</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966A7FA9-D5F0-9642-BEEC-39C91F9E1054}"/>
              </a:ext>
            </a:extLst>
          </p:cNvPr>
          <p:cNvPicPr>
            <a:picLocks noChangeAspect="1"/>
          </p:cNvPicPr>
          <p:nvPr/>
        </p:nvPicPr>
        <p:blipFill>
          <a:blip r:embed="rId2"/>
          <a:stretch>
            <a:fillRect/>
          </a:stretch>
        </p:blipFill>
        <p:spPr>
          <a:xfrm>
            <a:off x="457200" y="2489199"/>
            <a:ext cx="3443288" cy="2616298"/>
          </a:xfrm>
          <a:prstGeom prst="rect">
            <a:avLst/>
          </a:prstGeom>
        </p:spPr>
      </p:pic>
      <p:pic>
        <p:nvPicPr>
          <p:cNvPr id="5" name="Picture 4">
            <a:extLst>
              <a:ext uri="{FF2B5EF4-FFF2-40B4-BE49-F238E27FC236}">
                <a16:creationId xmlns:a16="http://schemas.microsoft.com/office/drawing/2014/main" id="{DB6AE8E1-E632-C74D-AE6A-A20DA0771BE2}"/>
              </a:ext>
            </a:extLst>
          </p:cNvPr>
          <p:cNvPicPr>
            <a:picLocks noChangeAspect="1"/>
          </p:cNvPicPr>
          <p:nvPr/>
        </p:nvPicPr>
        <p:blipFill>
          <a:blip r:embed="rId3"/>
          <a:stretch>
            <a:fillRect/>
          </a:stretch>
        </p:blipFill>
        <p:spPr>
          <a:xfrm>
            <a:off x="4572000" y="2646410"/>
            <a:ext cx="3875036" cy="2044700"/>
          </a:xfrm>
          <a:prstGeom prst="rect">
            <a:avLst/>
          </a:prstGeom>
          <a:ln>
            <a:solidFill>
              <a:schemeClr val="accent1"/>
            </a:solidFill>
          </a:ln>
        </p:spPr>
      </p:pic>
    </p:spTree>
    <p:extLst>
      <p:ext uri="{BB962C8B-B14F-4D97-AF65-F5344CB8AC3E}">
        <p14:creationId xmlns:p14="http://schemas.microsoft.com/office/powerpoint/2010/main" val="1280301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92BD-80AE-FC4C-A1C2-2438F59C560E}"/>
              </a:ext>
            </a:extLst>
          </p:cNvPr>
          <p:cNvSpPr>
            <a:spLocks noGrp="1"/>
          </p:cNvSpPr>
          <p:nvPr>
            <p:ph type="title"/>
          </p:nvPr>
        </p:nvSpPr>
        <p:spPr>
          <a:xfrm>
            <a:off x="457200" y="22321"/>
            <a:ext cx="8229600" cy="1143000"/>
          </a:xfrm>
        </p:spPr>
        <p:txBody>
          <a:bodyPr/>
          <a:lstStyle/>
          <a:p>
            <a:r>
              <a:rPr lang="en-US" dirty="0" err="1"/>
              <a:t>textarea</a:t>
            </a:r>
            <a:endParaRPr lang="en-US" dirty="0"/>
          </a:p>
        </p:txBody>
      </p:sp>
      <p:sp>
        <p:nvSpPr>
          <p:cNvPr id="3" name="Content Placeholder 2">
            <a:extLst>
              <a:ext uri="{FF2B5EF4-FFF2-40B4-BE49-F238E27FC236}">
                <a16:creationId xmlns:a16="http://schemas.microsoft.com/office/drawing/2014/main" id="{4D2C460C-E2AF-964C-884A-9AFCCEFEC945}"/>
              </a:ext>
            </a:extLst>
          </p:cNvPr>
          <p:cNvSpPr>
            <a:spLocks noGrp="1"/>
          </p:cNvSpPr>
          <p:nvPr>
            <p:ph idx="1"/>
          </p:nvPr>
        </p:nvSpPr>
        <p:spPr>
          <a:xfrm>
            <a:off x="485775" y="1220041"/>
            <a:ext cx="8229600" cy="4525963"/>
          </a:xfrm>
        </p:spPr>
        <p:txBody>
          <a:bodyPr>
            <a:normAutofit/>
          </a:bodyPr>
          <a:lstStyle/>
          <a:p>
            <a:r>
              <a:rPr lang="en-US" dirty="0"/>
              <a:t>User can re-size </a:t>
            </a:r>
            <a:r>
              <a:rPr lang="en-US" dirty="0" err="1"/>
              <a:t>textarea</a:t>
            </a:r>
            <a:r>
              <a:rPr lang="en-US" dirty="0"/>
              <a:t> </a:t>
            </a:r>
          </a:p>
          <a:p>
            <a:r>
              <a:rPr lang="en-US" dirty="0"/>
              <a:t>Use rows and cols attributes to configure initial size of </a:t>
            </a:r>
            <a:r>
              <a:rPr lang="en-US" dirty="0" err="1"/>
              <a:t>textarea</a:t>
            </a:r>
            <a:endParaRPr lang="en-US" dirty="0"/>
          </a:p>
          <a:p>
            <a:endParaRPr lang="en-US" dirty="0"/>
          </a:p>
        </p:txBody>
      </p:sp>
      <p:pic>
        <p:nvPicPr>
          <p:cNvPr id="6" name="Picture 5">
            <a:extLst>
              <a:ext uri="{FF2B5EF4-FFF2-40B4-BE49-F238E27FC236}">
                <a16:creationId xmlns:a16="http://schemas.microsoft.com/office/drawing/2014/main" id="{C96F1EA5-D194-9546-8A01-04EF0D53C02A}"/>
              </a:ext>
            </a:extLst>
          </p:cNvPr>
          <p:cNvPicPr>
            <a:picLocks noChangeAspect="1"/>
          </p:cNvPicPr>
          <p:nvPr/>
        </p:nvPicPr>
        <p:blipFill>
          <a:blip r:embed="rId2"/>
          <a:stretch>
            <a:fillRect/>
          </a:stretch>
        </p:blipFill>
        <p:spPr>
          <a:xfrm>
            <a:off x="3200399" y="4793346"/>
            <a:ext cx="5005439" cy="1936066"/>
          </a:xfrm>
          <a:prstGeom prst="rect">
            <a:avLst/>
          </a:prstGeom>
          <a:ln>
            <a:solidFill>
              <a:schemeClr val="accent1"/>
            </a:solidFill>
          </a:ln>
        </p:spPr>
      </p:pic>
      <p:pic>
        <p:nvPicPr>
          <p:cNvPr id="7" name="Picture 6">
            <a:extLst>
              <a:ext uri="{FF2B5EF4-FFF2-40B4-BE49-F238E27FC236}">
                <a16:creationId xmlns:a16="http://schemas.microsoft.com/office/drawing/2014/main" id="{ECE7B49E-CD74-3F45-85F7-8A3772B33BA5}"/>
              </a:ext>
            </a:extLst>
          </p:cNvPr>
          <p:cNvPicPr>
            <a:picLocks noChangeAspect="1"/>
          </p:cNvPicPr>
          <p:nvPr/>
        </p:nvPicPr>
        <p:blipFill>
          <a:blip r:embed="rId3"/>
          <a:stretch>
            <a:fillRect/>
          </a:stretch>
        </p:blipFill>
        <p:spPr>
          <a:xfrm>
            <a:off x="457200" y="3021150"/>
            <a:ext cx="7890049" cy="1538993"/>
          </a:xfrm>
          <a:prstGeom prst="rect">
            <a:avLst/>
          </a:prstGeom>
        </p:spPr>
      </p:pic>
    </p:spTree>
    <p:extLst>
      <p:ext uri="{BB962C8B-B14F-4D97-AF65-F5344CB8AC3E}">
        <p14:creationId xmlns:p14="http://schemas.microsoft.com/office/powerpoint/2010/main" val="3984032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4F3F-5C2B-4446-952B-0D67B831DA85}"/>
              </a:ext>
            </a:extLst>
          </p:cNvPr>
          <p:cNvSpPr>
            <a:spLocks noGrp="1"/>
          </p:cNvSpPr>
          <p:nvPr>
            <p:ph type="title"/>
          </p:nvPr>
        </p:nvSpPr>
        <p:spPr/>
        <p:txBody>
          <a:bodyPr/>
          <a:lstStyle/>
          <a:p>
            <a:r>
              <a:rPr lang="en-US" dirty="0"/>
              <a:t>Radio Buttons</a:t>
            </a:r>
          </a:p>
        </p:txBody>
      </p:sp>
      <p:sp>
        <p:nvSpPr>
          <p:cNvPr id="3" name="Content Placeholder 2">
            <a:extLst>
              <a:ext uri="{FF2B5EF4-FFF2-40B4-BE49-F238E27FC236}">
                <a16:creationId xmlns:a16="http://schemas.microsoft.com/office/drawing/2014/main" id="{4E3643C8-263E-4049-A21D-C46DBB7E7E44}"/>
              </a:ext>
            </a:extLst>
          </p:cNvPr>
          <p:cNvSpPr>
            <a:spLocks noGrp="1"/>
          </p:cNvSpPr>
          <p:nvPr>
            <p:ph idx="1"/>
          </p:nvPr>
        </p:nvSpPr>
        <p:spPr/>
        <p:txBody>
          <a:bodyPr/>
          <a:lstStyle/>
          <a:p>
            <a:r>
              <a:rPr lang="en-US" dirty="0"/>
              <a:t>Notice the </a:t>
            </a:r>
            <a:r>
              <a:rPr lang="en-US" b="1" dirty="0"/>
              <a:t>name</a:t>
            </a:r>
            <a:r>
              <a:rPr lang="en-US" dirty="0"/>
              <a:t> attribute</a:t>
            </a:r>
          </a:p>
          <a:p>
            <a:r>
              <a:rPr lang="en-US" dirty="0"/>
              <a:t>All radio buttons with the same name attribute are part of the same button group</a:t>
            </a:r>
          </a:p>
          <a:p>
            <a:r>
              <a:rPr lang="en-US" dirty="0"/>
              <a:t>So, when the user selects one button in a group, the others are deselected</a:t>
            </a:r>
          </a:p>
        </p:txBody>
      </p:sp>
      <p:pic>
        <p:nvPicPr>
          <p:cNvPr id="4" name="Picture 3">
            <a:extLst>
              <a:ext uri="{FF2B5EF4-FFF2-40B4-BE49-F238E27FC236}">
                <a16:creationId xmlns:a16="http://schemas.microsoft.com/office/drawing/2014/main" id="{716C67E9-879F-E744-AF2D-EACA49613349}"/>
              </a:ext>
            </a:extLst>
          </p:cNvPr>
          <p:cNvPicPr>
            <a:picLocks noChangeAspect="1"/>
          </p:cNvPicPr>
          <p:nvPr/>
        </p:nvPicPr>
        <p:blipFill>
          <a:blip r:embed="rId2"/>
          <a:stretch>
            <a:fillRect/>
          </a:stretch>
        </p:blipFill>
        <p:spPr>
          <a:xfrm>
            <a:off x="569912" y="4364037"/>
            <a:ext cx="6648021" cy="1762126"/>
          </a:xfrm>
          <a:prstGeom prst="rect">
            <a:avLst/>
          </a:prstGeom>
        </p:spPr>
      </p:pic>
      <p:pic>
        <p:nvPicPr>
          <p:cNvPr id="5" name="Picture 4">
            <a:extLst>
              <a:ext uri="{FF2B5EF4-FFF2-40B4-BE49-F238E27FC236}">
                <a16:creationId xmlns:a16="http://schemas.microsoft.com/office/drawing/2014/main" id="{2863215C-1C73-4746-AF35-B3B993C46B0C}"/>
              </a:ext>
            </a:extLst>
          </p:cNvPr>
          <p:cNvPicPr>
            <a:picLocks noChangeAspect="1"/>
          </p:cNvPicPr>
          <p:nvPr/>
        </p:nvPicPr>
        <p:blipFill>
          <a:blip r:embed="rId3"/>
          <a:stretch>
            <a:fillRect/>
          </a:stretch>
        </p:blipFill>
        <p:spPr>
          <a:xfrm>
            <a:off x="4970229" y="5865812"/>
            <a:ext cx="3403404" cy="687387"/>
          </a:xfrm>
          <a:prstGeom prst="rect">
            <a:avLst/>
          </a:prstGeom>
          <a:ln>
            <a:solidFill>
              <a:schemeClr val="tx2"/>
            </a:solidFill>
          </a:ln>
        </p:spPr>
      </p:pic>
    </p:spTree>
    <p:extLst>
      <p:ext uri="{BB962C8B-B14F-4D97-AF65-F5344CB8AC3E}">
        <p14:creationId xmlns:p14="http://schemas.microsoft.com/office/powerpoint/2010/main" val="1954972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0932-09FB-7B44-A7AE-EABB9E190978}"/>
              </a:ext>
            </a:extLst>
          </p:cNvPr>
          <p:cNvSpPr>
            <a:spLocks noGrp="1"/>
          </p:cNvSpPr>
          <p:nvPr>
            <p:ph type="title"/>
          </p:nvPr>
        </p:nvSpPr>
        <p:spPr>
          <a:xfrm>
            <a:off x="457200" y="145255"/>
            <a:ext cx="8229600" cy="1143000"/>
          </a:xfrm>
        </p:spPr>
        <p:txBody>
          <a:bodyPr/>
          <a:lstStyle/>
          <a:p>
            <a:r>
              <a:rPr lang="en-US" dirty="0"/>
              <a:t>Input Values</a:t>
            </a:r>
          </a:p>
        </p:txBody>
      </p:sp>
      <p:sp>
        <p:nvSpPr>
          <p:cNvPr id="3" name="Content Placeholder 2">
            <a:extLst>
              <a:ext uri="{FF2B5EF4-FFF2-40B4-BE49-F238E27FC236}">
                <a16:creationId xmlns:a16="http://schemas.microsoft.com/office/drawing/2014/main" id="{8A77930C-7F88-B740-B1D7-F395D6392EEB}"/>
              </a:ext>
            </a:extLst>
          </p:cNvPr>
          <p:cNvSpPr>
            <a:spLocks noGrp="1"/>
          </p:cNvSpPr>
          <p:nvPr>
            <p:ph idx="1"/>
          </p:nvPr>
        </p:nvSpPr>
        <p:spPr>
          <a:xfrm>
            <a:off x="457200" y="1166018"/>
            <a:ext cx="8529638" cy="5220495"/>
          </a:xfrm>
        </p:spPr>
        <p:txBody>
          <a:bodyPr>
            <a:normAutofit/>
          </a:bodyPr>
          <a:lstStyle/>
          <a:p>
            <a:r>
              <a:rPr lang="en-US" sz="2400" b="1" dirty="0"/>
              <a:t>value </a:t>
            </a:r>
            <a:r>
              <a:rPr lang="en-US" sz="2400" dirty="0"/>
              <a:t>Every input element has a value - the data that is entered into the input. The value is updated behind the scenes as the user enters data </a:t>
            </a:r>
          </a:p>
          <a:p>
            <a:r>
              <a:rPr lang="en-US" sz="2400" dirty="0"/>
              <a:t>Use the value attribute to set a initial value or default</a:t>
            </a:r>
          </a:p>
          <a:p>
            <a:pPr marL="457200" lvl="1" indent="0">
              <a:buNone/>
            </a:pPr>
            <a:endParaRPr lang="en-US" sz="2400" dirty="0"/>
          </a:p>
          <a:p>
            <a:pPr marL="457200" lvl="1" indent="0">
              <a:buNone/>
            </a:pPr>
            <a:endParaRPr lang="en-US" sz="2400" dirty="0"/>
          </a:p>
          <a:p>
            <a:pPr marL="457200" lvl="1" indent="0">
              <a:buNone/>
            </a:pPr>
            <a:endParaRPr lang="en-US" sz="2400" dirty="0"/>
          </a:p>
          <a:p>
            <a:r>
              <a:rPr lang="en-US" sz="2400" dirty="0"/>
              <a:t>Exception: for checkboxes and radio buttons, set the checked attribute. It's a Boolean attribute so you just need to include </a:t>
            </a:r>
            <a:r>
              <a:rPr lang="en-US" sz="2400" b="1" dirty="0"/>
              <a:t>checked</a:t>
            </a:r>
          </a:p>
          <a:p>
            <a:pPr lvl="1"/>
            <a:endParaRPr lang="en-US" sz="2400" dirty="0"/>
          </a:p>
          <a:p>
            <a:pPr lvl="1"/>
            <a:endParaRPr lang="en-US" sz="2400" dirty="0"/>
          </a:p>
          <a:p>
            <a:pPr lvl="1"/>
            <a:endParaRPr lang="en-US" sz="2400" dirty="0"/>
          </a:p>
          <a:p>
            <a:pPr lvl="1"/>
            <a:endParaRPr lang="en-US" sz="2400" dirty="0"/>
          </a:p>
          <a:p>
            <a:pPr marL="457200" lvl="1" indent="0">
              <a:buNone/>
            </a:pPr>
            <a:endParaRPr lang="en-US" sz="2400" dirty="0"/>
          </a:p>
        </p:txBody>
      </p:sp>
      <p:pic>
        <p:nvPicPr>
          <p:cNvPr id="5" name="Picture 4">
            <a:extLst>
              <a:ext uri="{FF2B5EF4-FFF2-40B4-BE49-F238E27FC236}">
                <a16:creationId xmlns:a16="http://schemas.microsoft.com/office/drawing/2014/main" id="{AD2FC3BA-629F-C94D-9B1C-0382DDD1001D}"/>
              </a:ext>
            </a:extLst>
          </p:cNvPr>
          <p:cNvPicPr>
            <a:picLocks noChangeAspect="1"/>
          </p:cNvPicPr>
          <p:nvPr/>
        </p:nvPicPr>
        <p:blipFill>
          <a:blip r:embed="rId2"/>
          <a:stretch>
            <a:fillRect/>
          </a:stretch>
        </p:blipFill>
        <p:spPr>
          <a:xfrm>
            <a:off x="4202337" y="3491306"/>
            <a:ext cx="4687503" cy="350640"/>
          </a:xfrm>
          <a:prstGeom prst="rect">
            <a:avLst/>
          </a:prstGeom>
          <a:ln>
            <a:solidFill>
              <a:schemeClr val="accent1"/>
            </a:solidFill>
          </a:ln>
        </p:spPr>
      </p:pic>
      <p:pic>
        <p:nvPicPr>
          <p:cNvPr id="6" name="Picture 5">
            <a:extLst>
              <a:ext uri="{FF2B5EF4-FFF2-40B4-BE49-F238E27FC236}">
                <a16:creationId xmlns:a16="http://schemas.microsoft.com/office/drawing/2014/main" id="{F9BDF1AD-EC19-DE49-B2D6-60212D0550D1}"/>
              </a:ext>
            </a:extLst>
          </p:cNvPr>
          <p:cNvPicPr>
            <a:picLocks noChangeAspect="1"/>
          </p:cNvPicPr>
          <p:nvPr/>
        </p:nvPicPr>
        <p:blipFill>
          <a:blip r:embed="rId3"/>
          <a:stretch>
            <a:fillRect/>
          </a:stretch>
        </p:blipFill>
        <p:spPr>
          <a:xfrm>
            <a:off x="268674" y="2904327"/>
            <a:ext cx="7867326" cy="479228"/>
          </a:xfrm>
          <a:prstGeom prst="rect">
            <a:avLst/>
          </a:prstGeom>
        </p:spPr>
      </p:pic>
      <p:pic>
        <p:nvPicPr>
          <p:cNvPr id="10" name="Picture 9">
            <a:extLst>
              <a:ext uri="{FF2B5EF4-FFF2-40B4-BE49-F238E27FC236}">
                <a16:creationId xmlns:a16="http://schemas.microsoft.com/office/drawing/2014/main" id="{A0ABEBC1-B832-E941-B4D3-AC24070C0B9A}"/>
              </a:ext>
            </a:extLst>
          </p:cNvPr>
          <p:cNvPicPr>
            <a:picLocks noChangeAspect="1"/>
          </p:cNvPicPr>
          <p:nvPr/>
        </p:nvPicPr>
        <p:blipFill>
          <a:blip r:embed="rId4"/>
          <a:stretch>
            <a:fillRect/>
          </a:stretch>
        </p:blipFill>
        <p:spPr>
          <a:xfrm>
            <a:off x="5029200" y="5192906"/>
            <a:ext cx="3657600" cy="787400"/>
          </a:xfrm>
          <a:prstGeom prst="rect">
            <a:avLst/>
          </a:prstGeom>
        </p:spPr>
      </p:pic>
      <p:pic>
        <p:nvPicPr>
          <p:cNvPr id="11" name="Picture 10">
            <a:extLst>
              <a:ext uri="{FF2B5EF4-FFF2-40B4-BE49-F238E27FC236}">
                <a16:creationId xmlns:a16="http://schemas.microsoft.com/office/drawing/2014/main" id="{FB3C0D1A-A681-2E43-8E63-77234461D0F0}"/>
              </a:ext>
            </a:extLst>
          </p:cNvPr>
          <p:cNvPicPr>
            <a:picLocks noChangeAspect="1"/>
          </p:cNvPicPr>
          <p:nvPr/>
        </p:nvPicPr>
        <p:blipFill>
          <a:blip r:embed="rId5"/>
          <a:stretch>
            <a:fillRect/>
          </a:stretch>
        </p:blipFill>
        <p:spPr>
          <a:xfrm>
            <a:off x="268674" y="5520228"/>
            <a:ext cx="4555778" cy="377230"/>
          </a:xfrm>
          <a:prstGeom prst="rect">
            <a:avLst/>
          </a:prstGeom>
        </p:spPr>
      </p:pic>
      <p:pic>
        <p:nvPicPr>
          <p:cNvPr id="12" name="Picture 11">
            <a:extLst>
              <a:ext uri="{FF2B5EF4-FFF2-40B4-BE49-F238E27FC236}">
                <a16:creationId xmlns:a16="http://schemas.microsoft.com/office/drawing/2014/main" id="{71A8A7BC-B960-4149-B947-44764A0E474D}"/>
              </a:ext>
            </a:extLst>
          </p:cNvPr>
          <p:cNvPicPr>
            <a:picLocks noChangeAspect="1"/>
          </p:cNvPicPr>
          <p:nvPr/>
        </p:nvPicPr>
        <p:blipFill>
          <a:blip r:embed="rId6"/>
          <a:stretch>
            <a:fillRect/>
          </a:stretch>
        </p:blipFill>
        <p:spPr>
          <a:xfrm>
            <a:off x="1761587" y="6075616"/>
            <a:ext cx="1257300" cy="241300"/>
          </a:xfrm>
          <a:prstGeom prst="rect">
            <a:avLst/>
          </a:prstGeom>
          <a:ln>
            <a:solidFill>
              <a:schemeClr val="accent1"/>
            </a:solidFill>
          </a:ln>
        </p:spPr>
      </p:pic>
      <p:pic>
        <p:nvPicPr>
          <p:cNvPr id="13" name="Picture 12">
            <a:extLst>
              <a:ext uri="{FF2B5EF4-FFF2-40B4-BE49-F238E27FC236}">
                <a16:creationId xmlns:a16="http://schemas.microsoft.com/office/drawing/2014/main" id="{162B7335-7212-0A46-AD88-31B8F9483EC4}"/>
              </a:ext>
            </a:extLst>
          </p:cNvPr>
          <p:cNvPicPr>
            <a:picLocks noChangeAspect="1"/>
          </p:cNvPicPr>
          <p:nvPr/>
        </p:nvPicPr>
        <p:blipFill>
          <a:blip r:embed="rId7"/>
          <a:stretch>
            <a:fillRect/>
          </a:stretch>
        </p:blipFill>
        <p:spPr>
          <a:xfrm>
            <a:off x="5740400" y="6192892"/>
            <a:ext cx="2235200" cy="317500"/>
          </a:xfrm>
          <a:prstGeom prst="rect">
            <a:avLst/>
          </a:prstGeom>
          <a:ln>
            <a:solidFill>
              <a:schemeClr val="accent1"/>
            </a:solidFill>
          </a:ln>
        </p:spPr>
      </p:pic>
    </p:spTree>
    <p:extLst>
      <p:ext uri="{BB962C8B-B14F-4D97-AF65-F5344CB8AC3E}">
        <p14:creationId xmlns:p14="http://schemas.microsoft.com/office/powerpoint/2010/main" val="1107766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0932-09FB-7B44-A7AE-EABB9E190978}"/>
              </a:ext>
            </a:extLst>
          </p:cNvPr>
          <p:cNvSpPr>
            <a:spLocks noGrp="1"/>
          </p:cNvSpPr>
          <p:nvPr>
            <p:ph type="title"/>
          </p:nvPr>
        </p:nvSpPr>
        <p:spPr>
          <a:xfrm>
            <a:off x="457200" y="145255"/>
            <a:ext cx="8229600" cy="1143000"/>
          </a:xfrm>
        </p:spPr>
        <p:txBody>
          <a:bodyPr/>
          <a:lstStyle/>
          <a:p>
            <a:r>
              <a:rPr lang="en-US" dirty="0"/>
              <a:t>Input Names, Values</a:t>
            </a:r>
          </a:p>
        </p:txBody>
      </p:sp>
      <p:sp>
        <p:nvSpPr>
          <p:cNvPr id="3" name="Content Placeholder 2">
            <a:extLst>
              <a:ext uri="{FF2B5EF4-FFF2-40B4-BE49-F238E27FC236}">
                <a16:creationId xmlns:a16="http://schemas.microsoft.com/office/drawing/2014/main" id="{8A77930C-7F88-B740-B1D7-F395D6392EEB}"/>
              </a:ext>
            </a:extLst>
          </p:cNvPr>
          <p:cNvSpPr>
            <a:spLocks noGrp="1"/>
          </p:cNvSpPr>
          <p:nvPr>
            <p:ph idx="1"/>
          </p:nvPr>
        </p:nvSpPr>
        <p:spPr>
          <a:xfrm>
            <a:off x="457200" y="1166018"/>
            <a:ext cx="8229600" cy="5220495"/>
          </a:xfrm>
        </p:spPr>
        <p:txBody>
          <a:bodyPr>
            <a:normAutofit/>
          </a:bodyPr>
          <a:lstStyle/>
          <a:p>
            <a:r>
              <a:rPr lang="en-US" b="1" dirty="0"/>
              <a:t>name</a:t>
            </a:r>
            <a:r>
              <a:rPr lang="en-US" dirty="0"/>
              <a:t> </a:t>
            </a:r>
          </a:p>
          <a:p>
            <a:pPr lvl="1"/>
            <a:r>
              <a:rPr lang="en-US" dirty="0"/>
              <a:t>The name attribute is used to label data values when a form is submitted to a server </a:t>
            </a:r>
          </a:p>
          <a:p>
            <a:pPr lvl="1"/>
            <a:r>
              <a:rPr lang="en-US" dirty="0"/>
              <a:t>When form data is submitted to a server, it is sent as name: value pairs</a:t>
            </a:r>
          </a:p>
          <a:p>
            <a:pPr lvl="1"/>
            <a:r>
              <a:rPr lang="en-US" dirty="0"/>
              <a:t>So, if this was part of a form, and the user types "6" into this input and submitted the form, the server would receive a message including </a:t>
            </a:r>
            <a:r>
              <a:rPr lang="en-US" b="1" dirty="0" err="1"/>
              <a:t>lucky_number</a:t>
            </a:r>
            <a:r>
              <a:rPr lang="en-US" b="1" dirty="0"/>
              <a:t>": 6</a:t>
            </a:r>
          </a:p>
        </p:txBody>
      </p:sp>
      <p:pic>
        <p:nvPicPr>
          <p:cNvPr id="4" name="Picture 3">
            <a:extLst>
              <a:ext uri="{FF2B5EF4-FFF2-40B4-BE49-F238E27FC236}">
                <a16:creationId xmlns:a16="http://schemas.microsoft.com/office/drawing/2014/main" id="{BF5B4245-7E8C-2048-8DAD-D0114B546BE6}"/>
              </a:ext>
            </a:extLst>
          </p:cNvPr>
          <p:cNvPicPr>
            <a:picLocks noChangeAspect="1"/>
          </p:cNvPicPr>
          <p:nvPr/>
        </p:nvPicPr>
        <p:blipFill>
          <a:blip r:embed="rId2"/>
          <a:stretch>
            <a:fillRect/>
          </a:stretch>
        </p:blipFill>
        <p:spPr>
          <a:xfrm>
            <a:off x="259476" y="5629076"/>
            <a:ext cx="8427324" cy="428824"/>
          </a:xfrm>
          <a:prstGeom prst="rect">
            <a:avLst/>
          </a:prstGeom>
        </p:spPr>
      </p:pic>
    </p:spTree>
    <p:extLst>
      <p:ext uri="{BB962C8B-B14F-4D97-AF65-F5344CB8AC3E}">
        <p14:creationId xmlns:p14="http://schemas.microsoft.com/office/powerpoint/2010/main" val="51416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48DE6-9F53-9B47-B286-EB840D44D2F4}"/>
              </a:ext>
            </a:extLst>
          </p:cNvPr>
          <p:cNvSpPr>
            <a:spLocks noGrp="1"/>
          </p:cNvSpPr>
          <p:nvPr>
            <p:ph type="title"/>
          </p:nvPr>
        </p:nvSpPr>
        <p:spPr/>
        <p:txBody>
          <a:bodyPr/>
          <a:lstStyle/>
          <a:p>
            <a:r>
              <a:rPr lang="en-US" dirty="0"/>
              <a:t>Labels</a:t>
            </a:r>
          </a:p>
        </p:txBody>
      </p:sp>
      <p:sp>
        <p:nvSpPr>
          <p:cNvPr id="3" name="Content Placeholder 2">
            <a:extLst>
              <a:ext uri="{FF2B5EF4-FFF2-40B4-BE49-F238E27FC236}">
                <a16:creationId xmlns:a16="http://schemas.microsoft.com/office/drawing/2014/main" id="{9002E57A-4C32-7D47-A6D4-718F45681670}"/>
              </a:ext>
            </a:extLst>
          </p:cNvPr>
          <p:cNvSpPr>
            <a:spLocks noGrp="1"/>
          </p:cNvSpPr>
          <p:nvPr>
            <p:ph idx="1"/>
          </p:nvPr>
        </p:nvSpPr>
        <p:spPr/>
        <p:txBody>
          <a:bodyPr>
            <a:normAutofit fontScale="92500" lnSpcReduction="10000"/>
          </a:bodyPr>
          <a:lstStyle/>
          <a:p>
            <a:r>
              <a:rPr lang="en-US" dirty="0"/>
              <a:t>Put the text for an input in a </a:t>
            </a:r>
            <a:r>
              <a:rPr lang="en-US" b="1" dirty="0"/>
              <a:t>label</a:t>
            </a:r>
            <a:r>
              <a:rPr lang="en-US" dirty="0"/>
              <a:t> element and associate it with that input (or </a:t>
            </a:r>
            <a:r>
              <a:rPr lang="en-US" dirty="0" err="1"/>
              <a:t>textarea</a:t>
            </a:r>
            <a:r>
              <a:rPr lang="en-US" dirty="0"/>
              <a:t> or select element)</a:t>
            </a:r>
          </a:p>
          <a:p>
            <a:r>
              <a:rPr lang="en-US" dirty="0"/>
              <a:t>Visually, a label looks the same as in a span, but </a:t>
            </a:r>
          </a:p>
          <a:p>
            <a:pPr lvl="1"/>
            <a:r>
              <a:rPr lang="en-US" dirty="0"/>
              <a:t>When the user clicks on the label, the input element is selected. This makes it easier for the user to navigate your form, particularly for small inputs like checkboxes and radio buttons</a:t>
            </a:r>
          </a:p>
          <a:p>
            <a:pPr lvl="1"/>
            <a:r>
              <a:rPr lang="en-US" dirty="0"/>
              <a:t>Helps assistive technology e.g. screen readers, narrate and navigate the page more accurately</a:t>
            </a:r>
          </a:p>
        </p:txBody>
      </p:sp>
    </p:spTree>
    <p:extLst>
      <p:ext uri="{BB962C8B-B14F-4D97-AF65-F5344CB8AC3E}">
        <p14:creationId xmlns:p14="http://schemas.microsoft.com/office/powerpoint/2010/main" val="3980344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48DE6-9F53-9B47-B286-EB840D44D2F4}"/>
              </a:ext>
            </a:extLst>
          </p:cNvPr>
          <p:cNvSpPr>
            <a:spLocks noGrp="1"/>
          </p:cNvSpPr>
          <p:nvPr>
            <p:ph type="title"/>
          </p:nvPr>
        </p:nvSpPr>
        <p:spPr/>
        <p:txBody>
          <a:bodyPr/>
          <a:lstStyle/>
          <a:p>
            <a:r>
              <a:rPr lang="en-US" dirty="0"/>
              <a:t>Associating Labels with Inputs</a:t>
            </a:r>
          </a:p>
        </p:txBody>
      </p:sp>
      <p:sp>
        <p:nvSpPr>
          <p:cNvPr id="3" name="Content Placeholder 2">
            <a:extLst>
              <a:ext uri="{FF2B5EF4-FFF2-40B4-BE49-F238E27FC236}">
                <a16:creationId xmlns:a16="http://schemas.microsoft.com/office/drawing/2014/main" id="{9002E57A-4C32-7D47-A6D4-718F45681670}"/>
              </a:ext>
            </a:extLst>
          </p:cNvPr>
          <p:cNvSpPr>
            <a:spLocks noGrp="1"/>
          </p:cNvSpPr>
          <p:nvPr>
            <p:ph idx="1"/>
          </p:nvPr>
        </p:nvSpPr>
        <p:spPr/>
        <p:txBody>
          <a:bodyPr>
            <a:normAutofit/>
          </a:bodyPr>
          <a:lstStyle/>
          <a:p>
            <a:r>
              <a:rPr lang="en-US" dirty="0"/>
              <a:t>Give the input element an id</a:t>
            </a:r>
          </a:p>
          <a:p>
            <a:r>
              <a:rPr lang="en-US" dirty="0"/>
              <a:t>Give the label a </a:t>
            </a:r>
            <a:r>
              <a:rPr lang="en-US" b="1" dirty="0"/>
              <a:t>for</a:t>
            </a:r>
            <a:r>
              <a:rPr lang="en-US" dirty="0"/>
              <a:t> attribute, with same value as the input's id</a:t>
            </a:r>
          </a:p>
          <a:p>
            <a:r>
              <a:rPr lang="en-US" dirty="0"/>
              <a:t>Same process for </a:t>
            </a:r>
            <a:r>
              <a:rPr lang="en-US" dirty="0" err="1"/>
              <a:t>textarea</a:t>
            </a:r>
            <a:r>
              <a:rPr lang="en-US" dirty="0"/>
              <a:t> and select elements</a:t>
            </a:r>
          </a:p>
        </p:txBody>
      </p:sp>
      <p:pic>
        <p:nvPicPr>
          <p:cNvPr id="4" name="Picture 3">
            <a:extLst>
              <a:ext uri="{FF2B5EF4-FFF2-40B4-BE49-F238E27FC236}">
                <a16:creationId xmlns:a16="http://schemas.microsoft.com/office/drawing/2014/main" id="{5D7FCEF0-4062-C243-8ADC-31F1AAC114AB}"/>
              </a:ext>
            </a:extLst>
          </p:cNvPr>
          <p:cNvPicPr>
            <a:picLocks noChangeAspect="1"/>
          </p:cNvPicPr>
          <p:nvPr/>
        </p:nvPicPr>
        <p:blipFill>
          <a:blip r:embed="rId2"/>
          <a:stretch>
            <a:fillRect/>
          </a:stretch>
        </p:blipFill>
        <p:spPr>
          <a:xfrm>
            <a:off x="813134" y="3919538"/>
            <a:ext cx="7517732" cy="876300"/>
          </a:xfrm>
          <a:prstGeom prst="rect">
            <a:avLst/>
          </a:prstGeom>
        </p:spPr>
      </p:pic>
      <p:pic>
        <p:nvPicPr>
          <p:cNvPr id="5" name="Picture 4">
            <a:extLst>
              <a:ext uri="{FF2B5EF4-FFF2-40B4-BE49-F238E27FC236}">
                <a16:creationId xmlns:a16="http://schemas.microsoft.com/office/drawing/2014/main" id="{01C88CD8-88A7-4042-9B73-EBCA81A6CEBE}"/>
              </a:ext>
            </a:extLst>
          </p:cNvPr>
          <p:cNvPicPr>
            <a:picLocks noChangeAspect="1"/>
          </p:cNvPicPr>
          <p:nvPr/>
        </p:nvPicPr>
        <p:blipFill>
          <a:blip r:embed="rId3"/>
          <a:stretch>
            <a:fillRect/>
          </a:stretch>
        </p:blipFill>
        <p:spPr>
          <a:xfrm>
            <a:off x="1701800" y="4978400"/>
            <a:ext cx="5740400" cy="762000"/>
          </a:xfrm>
          <a:prstGeom prst="rect">
            <a:avLst/>
          </a:prstGeom>
          <a:ln>
            <a:solidFill>
              <a:schemeClr val="tx2"/>
            </a:solidFill>
          </a:ln>
        </p:spPr>
      </p:pic>
      <p:pic>
        <p:nvPicPr>
          <p:cNvPr id="6" name="Picture 5">
            <a:extLst>
              <a:ext uri="{FF2B5EF4-FFF2-40B4-BE49-F238E27FC236}">
                <a16:creationId xmlns:a16="http://schemas.microsoft.com/office/drawing/2014/main" id="{52890294-DFC1-704C-B5F8-148CE3F19DF7}"/>
              </a:ext>
            </a:extLst>
          </p:cNvPr>
          <p:cNvPicPr>
            <a:picLocks noChangeAspect="1"/>
          </p:cNvPicPr>
          <p:nvPr/>
        </p:nvPicPr>
        <p:blipFill>
          <a:blip r:embed="rId4"/>
          <a:stretch>
            <a:fillRect/>
          </a:stretch>
        </p:blipFill>
        <p:spPr>
          <a:xfrm>
            <a:off x="4886851" y="6227762"/>
            <a:ext cx="4102100" cy="469900"/>
          </a:xfrm>
          <a:prstGeom prst="rect">
            <a:avLst/>
          </a:prstGeom>
        </p:spPr>
      </p:pic>
      <p:sp>
        <p:nvSpPr>
          <p:cNvPr id="7" name="TextBox 6">
            <a:extLst>
              <a:ext uri="{FF2B5EF4-FFF2-40B4-BE49-F238E27FC236}">
                <a16:creationId xmlns:a16="http://schemas.microsoft.com/office/drawing/2014/main" id="{FD50A9DA-2AA5-8348-9E40-BE8FCFB16917}"/>
              </a:ext>
            </a:extLst>
          </p:cNvPr>
          <p:cNvSpPr txBox="1"/>
          <p:nvPr/>
        </p:nvSpPr>
        <p:spPr>
          <a:xfrm>
            <a:off x="0" y="6139547"/>
            <a:ext cx="4886851" cy="646331"/>
          </a:xfrm>
          <a:prstGeom prst="rect">
            <a:avLst/>
          </a:prstGeom>
          <a:noFill/>
        </p:spPr>
        <p:txBody>
          <a:bodyPr wrap="none" rtlCol="0">
            <a:spAutoFit/>
          </a:bodyPr>
          <a:lstStyle/>
          <a:p>
            <a:r>
              <a:rPr lang="en-US" dirty="0"/>
              <a:t>And also give the input elements a name attribute</a:t>
            </a:r>
          </a:p>
          <a:p>
            <a:r>
              <a:rPr lang="en-US" dirty="0"/>
              <a:t>It can be the same or different to the id</a:t>
            </a:r>
          </a:p>
        </p:txBody>
      </p:sp>
    </p:spTree>
    <p:extLst>
      <p:ext uri="{BB962C8B-B14F-4D97-AF65-F5344CB8AC3E}">
        <p14:creationId xmlns:p14="http://schemas.microsoft.com/office/powerpoint/2010/main" val="3804812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9C817-B94D-D446-BA33-0450BBF1F3B4}"/>
              </a:ext>
            </a:extLst>
          </p:cNvPr>
          <p:cNvSpPr>
            <a:spLocks noGrp="1"/>
          </p:cNvSpPr>
          <p:nvPr>
            <p:ph type="title"/>
          </p:nvPr>
        </p:nvSpPr>
        <p:spPr/>
        <p:txBody>
          <a:bodyPr/>
          <a:lstStyle/>
          <a:p>
            <a:r>
              <a:rPr lang="en-US" dirty="0"/>
              <a:t>Input Elements in a Form</a:t>
            </a:r>
          </a:p>
        </p:txBody>
      </p:sp>
      <p:sp>
        <p:nvSpPr>
          <p:cNvPr id="3" name="Content Placeholder 2">
            <a:extLst>
              <a:ext uri="{FF2B5EF4-FFF2-40B4-BE49-F238E27FC236}">
                <a16:creationId xmlns:a16="http://schemas.microsoft.com/office/drawing/2014/main" id="{908A4F2A-A8AB-194B-ACEC-2FA474DF1ED3}"/>
              </a:ext>
            </a:extLst>
          </p:cNvPr>
          <p:cNvSpPr>
            <a:spLocks noGrp="1"/>
          </p:cNvSpPr>
          <p:nvPr>
            <p:ph idx="1"/>
          </p:nvPr>
        </p:nvSpPr>
        <p:spPr>
          <a:xfrm>
            <a:off x="457200" y="1914524"/>
            <a:ext cx="8229600" cy="4543425"/>
          </a:xfrm>
        </p:spPr>
        <p:txBody>
          <a:bodyPr>
            <a:normAutofit fontScale="85000" lnSpcReduction="10000"/>
          </a:bodyPr>
          <a:lstStyle/>
          <a:p>
            <a:pPr marL="0" indent="0">
              <a:buNone/>
            </a:pPr>
            <a:endParaRPr lang="en-US" dirty="0"/>
          </a:p>
          <a:p>
            <a:pPr marL="0" indent="0">
              <a:buNone/>
            </a:pPr>
            <a:endParaRPr lang="en-US" dirty="0"/>
          </a:p>
          <a:p>
            <a:r>
              <a:rPr lang="en-US" dirty="0"/>
              <a:t>A form is used to submit data to a server </a:t>
            </a:r>
          </a:p>
          <a:p>
            <a:r>
              <a:rPr lang="en-US" dirty="0"/>
              <a:t>An input type=submit is a button, when clicked, the form is submitted</a:t>
            </a:r>
          </a:p>
          <a:p>
            <a:r>
              <a:rPr lang="en-US" dirty="0"/>
              <a:t>What data is submitted?  </a:t>
            </a:r>
            <a:r>
              <a:rPr lang="en-US" b="1" dirty="0"/>
              <a:t>name: value </a:t>
            </a:r>
            <a:r>
              <a:rPr lang="en-US" dirty="0"/>
              <a:t>pairs of the input, text area, select elements inside the form </a:t>
            </a:r>
          </a:p>
          <a:p>
            <a:r>
              <a:rPr lang="en-US" dirty="0"/>
              <a:t>Where is the form submitted to? We'll come back to this once we start thinking about JavaScript, </a:t>
            </a:r>
            <a:r>
              <a:rPr lang="en-US" dirty="0" err="1"/>
              <a:t>Vue.js</a:t>
            </a:r>
            <a:r>
              <a:rPr lang="en-US" dirty="0"/>
              <a:t> and servers</a:t>
            </a:r>
          </a:p>
        </p:txBody>
      </p:sp>
      <p:pic>
        <p:nvPicPr>
          <p:cNvPr id="4" name="Picture 3">
            <a:extLst>
              <a:ext uri="{FF2B5EF4-FFF2-40B4-BE49-F238E27FC236}">
                <a16:creationId xmlns:a16="http://schemas.microsoft.com/office/drawing/2014/main" id="{855A4B7D-5AFF-2645-BEB5-0E29BC668A82}"/>
              </a:ext>
            </a:extLst>
          </p:cNvPr>
          <p:cNvPicPr>
            <a:picLocks noChangeAspect="1"/>
          </p:cNvPicPr>
          <p:nvPr/>
        </p:nvPicPr>
        <p:blipFill>
          <a:blip r:embed="rId2"/>
          <a:stretch>
            <a:fillRect/>
          </a:stretch>
        </p:blipFill>
        <p:spPr>
          <a:xfrm>
            <a:off x="349765" y="1785937"/>
            <a:ext cx="8444469" cy="1057275"/>
          </a:xfrm>
          <a:prstGeom prst="rect">
            <a:avLst/>
          </a:prstGeom>
        </p:spPr>
      </p:pic>
      <p:pic>
        <p:nvPicPr>
          <p:cNvPr id="5" name="Picture 4">
            <a:extLst>
              <a:ext uri="{FF2B5EF4-FFF2-40B4-BE49-F238E27FC236}">
                <a16:creationId xmlns:a16="http://schemas.microsoft.com/office/drawing/2014/main" id="{C2E400E2-8D0C-524F-A8C7-071C6E4B89B7}"/>
              </a:ext>
            </a:extLst>
          </p:cNvPr>
          <p:cNvPicPr>
            <a:picLocks noChangeAspect="1"/>
          </p:cNvPicPr>
          <p:nvPr/>
        </p:nvPicPr>
        <p:blipFill>
          <a:blip r:embed="rId3"/>
          <a:stretch>
            <a:fillRect/>
          </a:stretch>
        </p:blipFill>
        <p:spPr>
          <a:xfrm>
            <a:off x="5529886" y="5902841"/>
            <a:ext cx="2349500" cy="850900"/>
          </a:xfrm>
          <a:prstGeom prst="rect">
            <a:avLst/>
          </a:prstGeom>
          <a:ln>
            <a:solidFill>
              <a:schemeClr val="accent1"/>
            </a:solidFill>
          </a:ln>
        </p:spPr>
      </p:pic>
      <p:sp>
        <p:nvSpPr>
          <p:cNvPr id="6" name="TextBox 5">
            <a:extLst>
              <a:ext uri="{FF2B5EF4-FFF2-40B4-BE49-F238E27FC236}">
                <a16:creationId xmlns:a16="http://schemas.microsoft.com/office/drawing/2014/main" id="{A707A39A-443B-C64D-9BF1-47548ACD166F}"/>
              </a:ext>
            </a:extLst>
          </p:cNvPr>
          <p:cNvSpPr txBox="1"/>
          <p:nvPr/>
        </p:nvSpPr>
        <p:spPr>
          <a:xfrm>
            <a:off x="2143125" y="6328291"/>
            <a:ext cx="3386761" cy="369332"/>
          </a:xfrm>
          <a:prstGeom prst="rect">
            <a:avLst/>
          </a:prstGeom>
          <a:noFill/>
        </p:spPr>
        <p:txBody>
          <a:bodyPr wrap="none" rtlCol="0">
            <a:spAutoFit/>
          </a:bodyPr>
          <a:lstStyle/>
          <a:p>
            <a:r>
              <a:rPr lang="en-US" dirty="0"/>
              <a:t>input type="submit" is a button -&gt;</a:t>
            </a:r>
          </a:p>
        </p:txBody>
      </p:sp>
    </p:spTree>
    <p:extLst>
      <p:ext uri="{BB962C8B-B14F-4D97-AF65-F5344CB8AC3E}">
        <p14:creationId xmlns:p14="http://schemas.microsoft.com/office/powerpoint/2010/main" val="1261596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D3FB-4787-5F48-95A7-0F7A11C08F50}"/>
              </a:ext>
            </a:extLst>
          </p:cNvPr>
          <p:cNvSpPr>
            <a:spLocks noGrp="1"/>
          </p:cNvSpPr>
          <p:nvPr>
            <p:ph type="title"/>
          </p:nvPr>
        </p:nvSpPr>
        <p:spPr/>
        <p:txBody>
          <a:bodyPr/>
          <a:lstStyle/>
          <a:p>
            <a:r>
              <a:rPr lang="en-US" dirty="0"/>
              <a:t>Validating and Submitting Forms</a:t>
            </a:r>
          </a:p>
        </p:txBody>
      </p:sp>
      <p:sp>
        <p:nvSpPr>
          <p:cNvPr id="3" name="Content Placeholder 2">
            <a:extLst>
              <a:ext uri="{FF2B5EF4-FFF2-40B4-BE49-F238E27FC236}">
                <a16:creationId xmlns:a16="http://schemas.microsoft.com/office/drawing/2014/main" id="{A9316906-F2F8-BF47-BAB5-6CD67C64F580}"/>
              </a:ext>
            </a:extLst>
          </p:cNvPr>
          <p:cNvSpPr>
            <a:spLocks noGrp="1"/>
          </p:cNvSpPr>
          <p:nvPr>
            <p:ph idx="1"/>
          </p:nvPr>
        </p:nvSpPr>
        <p:spPr>
          <a:xfrm>
            <a:off x="178593" y="1417638"/>
            <a:ext cx="8786813" cy="4525963"/>
          </a:xfrm>
        </p:spPr>
        <p:txBody>
          <a:bodyPr>
            <a:normAutofit/>
          </a:bodyPr>
          <a:lstStyle/>
          <a:p>
            <a:r>
              <a:rPr lang="en-US" sz="2400" dirty="0"/>
              <a:t>Browser can do some basic validation - for example, only allowing numbers in number inputs</a:t>
            </a:r>
          </a:p>
          <a:p>
            <a:r>
              <a:rPr lang="en-US" sz="2400" dirty="0"/>
              <a:t>When inputs are grouped in a form, the browser can check if an input has a value before the form is submitted</a:t>
            </a:r>
          </a:p>
          <a:p>
            <a:r>
              <a:rPr lang="en-US" sz="2400" dirty="0"/>
              <a:t>Add </a:t>
            </a:r>
            <a:r>
              <a:rPr lang="en-US" sz="2400" b="1" dirty="0"/>
              <a:t>required </a:t>
            </a:r>
            <a:r>
              <a:rPr lang="en-US" sz="2400" dirty="0"/>
              <a:t>attribute</a:t>
            </a:r>
          </a:p>
          <a:p>
            <a:r>
              <a:rPr lang="en-US" sz="2400" dirty="0"/>
              <a:t>In this example, item 1 is required. The browser will show an error message if it doesn't have a value when the submit button is clicked</a:t>
            </a:r>
          </a:p>
        </p:txBody>
      </p:sp>
      <p:pic>
        <p:nvPicPr>
          <p:cNvPr id="5" name="Picture 4">
            <a:extLst>
              <a:ext uri="{FF2B5EF4-FFF2-40B4-BE49-F238E27FC236}">
                <a16:creationId xmlns:a16="http://schemas.microsoft.com/office/drawing/2014/main" id="{C09E1E0D-8714-2C47-A7BC-F2674714AC0F}"/>
              </a:ext>
            </a:extLst>
          </p:cNvPr>
          <p:cNvPicPr>
            <a:picLocks noChangeAspect="1"/>
          </p:cNvPicPr>
          <p:nvPr/>
        </p:nvPicPr>
        <p:blipFill>
          <a:blip r:embed="rId2"/>
          <a:stretch>
            <a:fillRect/>
          </a:stretch>
        </p:blipFill>
        <p:spPr>
          <a:xfrm>
            <a:off x="178592" y="4694237"/>
            <a:ext cx="8459723" cy="1106487"/>
          </a:xfrm>
          <a:prstGeom prst="rect">
            <a:avLst/>
          </a:prstGeom>
        </p:spPr>
      </p:pic>
      <p:pic>
        <p:nvPicPr>
          <p:cNvPr id="4" name="Picture 3">
            <a:extLst>
              <a:ext uri="{FF2B5EF4-FFF2-40B4-BE49-F238E27FC236}">
                <a16:creationId xmlns:a16="http://schemas.microsoft.com/office/drawing/2014/main" id="{A91E3E31-7D0B-E44D-83C5-BB0AB8F4651F}"/>
              </a:ext>
            </a:extLst>
          </p:cNvPr>
          <p:cNvPicPr>
            <a:picLocks noChangeAspect="1"/>
          </p:cNvPicPr>
          <p:nvPr/>
        </p:nvPicPr>
        <p:blipFill>
          <a:blip r:embed="rId3"/>
          <a:stretch>
            <a:fillRect/>
          </a:stretch>
        </p:blipFill>
        <p:spPr>
          <a:xfrm>
            <a:off x="4999037" y="5675313"/>
            <a:ext cx="3289300" cy="965200"/>
          </a:xfrm>
          <a:prstGeom prst="rect">
            <a:avLst/>
          </a:prstGeom>
          <a:ln>
            <a:solidFill>
              <a:schemeClr val="accent1"/>
            </a:solidFill>
          </a:ln>
        </p:spPr>
      </p:pic>
    </p:spTree>
    <p:extLst>
      <p:ext uri="{BB962C8B-B14F-4D97-AF65-F5344CB8AC3E}">
        <p14:creationId xmlns:p14="http://schemas.microsoft.com/office/powerpoint/2010/main" val="175437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Last Week</a:t>
            </a:r>
          </a:p>
        </p:txBody>
      </p:sp>
      <p:sp>
        <p:nvSpPr>
          <p:cNvPr id="3" name="Content Placeholder 2"/>
          <p:cNvSpPr>
            <a:spLocks noGrp="1"/>
          </p:cNvSpPr>
          <p:nvPr>
            <p:ph idx="1"/>
          </p:nvPr>
        </p:nvSpPr>
        <p:spPr/>
        <p:txBody>
          <a:bodyPr>
            <a:normAutofit fontScale="70000" lnSpcReduction="20000"/>
          </a:bodyPr>
          <a:lstStyle/>
          <a:p>
            <a:r>
              <a:rPr lang="en-US" dirty="0"/>
              <a:t>Intro to HTML</a:t>
            </a:r>
          </a:p>
          <a:p>
            <a:pPr lvl="1"/>
            <a:r>
              <a:rPr lang="en-US" dirty="0"/>
              <a:t>HTML defines what the different parts of a page mean – paragraphs, links, images, emphasized text, table cells, list elements…</a:t>
            </a:r>
          </a:p>
          <a:p>
            <a:r>
              <a:rPr lang="en-US" dirty="0"/>
              <a:t>Intro to CSS</a:t>
            </a:r>
          </a:p>
          <a:p>
            <a:pPr lvl="1"/>
            <a:r>
              <a:rPr lang="en-US" dirty="0"/>
              <a:t>CSS is for specifying what these elements look like – color, background, position, border, padding, font, size, layout</a:t>
            </a:r>
            <a:r>
              <a:rPr lang="is-IS" dirty="0"/>
              <a:t>…</a:t>
            </a:r>
            <a:endParaRPr lang="en-US" dirty="0"/>
          </a:p>
          <a:p>
            <a:pPr lvl="1"/>
            <a:endParaRPr lang="en-US" dirty="0"/>
          </a:p>
          <a:p>
            <a:r>
              <a:rPr lang="en-US" dirty="0"/>
              <a:t>Two different technologies separate the </a:t>
            </a:r>
            <a:r>
              <a:rPr lang="en-US" b="1" dirty="0"/>
              <a:t>content</a:t>
            </a:r>
            <a:r>
              <a:rPr lang="en-US" dirty="0"/>
              <a:t> and the </a:t>
            </a:r>
            <a:r>
              <a:rPr lang="en-US" b="1" dirty="0"/>
              <a:t>presentation</a:t>
            </a:r>
          </a:p>
          <a:p>
            <a:r>
              <a:rPr lang="en-US" dirty="0"/>
              <a:t>Makes it easier to change one without affecting the other; also makes re-use easier</a:t>
            </a:r>
          </a:p>
          <a:p>
            <a:pPr lvl="1"/>
            <a:r>
              <a:rPr lang="en-US" dirty="0"/>
              <a:t>For example, apply the same CSS stylesheet to multiple pages</a:t>
            </a:r>
          </a:p>
          <a:p>
            <a:r>
              <a:rPr lang="en-US" dirty="0"/>
              <a:t>Allows for designers, back end developers, content creators to work more independently</a:t>
            </a:r>
          </a:p>
          <a:p>
            <a:endParaRPr lang="en-US" dirty="0"/>
          </a:p>
        </p:txBody>
      </p:sp>
    </p:spTree>
    <p:extLst>
      <p:ext uri="{BB962C8B-B14F-4D97-AF65-F5344CB8AC3E}">
        <p14:creationId xmlns:p14="http://schemas.microsoft.com/office/powerpoint/2010/main" val="3995052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ACE7-DA28-B049-87B3-45611C44A8B3}"/>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9D708FD7-A3E4-C64D-BF17-E2E0C7C636E8}"/>
              </a:ext>
            </a:extLst>
          </p:cNvPr>
          <p:cNvSpPr>
            <a:spLocks noGrp="1"/>
          </p:cNvSpPr>
          <p:nvPr>
            <p:ph idx="1"/>
          </p:nvPr>
        </p:nvSpPr>
        <p:spPr>
          <a:xfrm>
            <a:off x="457200" y="1600200"/>
            <a:ext cx="6057900" cy="4914900"/>
          </a:xfrm>
        </p:spPr>
        <p:txBody>
          <a:bodyPr>
            <a:normAutofit fontScale="62500" lnSpcReduction="20000"/>
          </a:bodyPr>
          <a:lstStyle/>
          <a:p>
            <a:r>
              <a:rPr lang="en-US" dirty="0"/>
              <a:t>Imagine you are building a student feedback site</a:t>
            </a:r>
          </a:p>
          <a:p>
            <a:r>
              <a:rPr lang="en-US" dirty="0"/>
              <a:t>Create a form containing five inputs</a:t>
            </a:r>
          </a:p>
          <a:p>
            <a:pPr lvl="1"/>
            <a:r>
              <a:rPr lang="en-US" dirty="0"/>
              <a:t>A text input for a student's name</a:t>
            </a:r>
          </a:p>
          <a:p>
            <a:pPr lvl="1"/>
            <a:r>
              <a:rPr lang="en-US" dirty="0"/>
              <a:t>An email input for the student's email</a:t>
            </a:r>
          </a:p>
          <a:p>
            <a:pPr lvl="1"/>
            <a:r>
              <a:rPr lang="en-US" dirty="0"/>
              <a:t>A </a:t>
            </a:r>
            <a:r>
              <a:rPr lang="en-US" dirty="0" err="1"/>
              <a:t>textarea</a:t>
            </a:r>
            <a:r>
              <a:rPr lang="en-US" dirty="0"/>
              <a:t> for comments (required)</a:t>
            </a:r>
          </a:p>
          <a:p>
            <a:pPr lvl="1"/>
            <a:r>
              <a:rPr lang="en-US" dirty="0"/>
              <a:t>Radio buttons for are you a current student? The choices should be Yes and No. </a:t>
            </a:r>
          </a:p>
          <a:p>
            <a:pPr lvl="2"/>
            <a:r>
              <a:rPr lang="en-US" dirty="0"/>
              <a:t>Yes should be selected when the page loads</a:t>
            </a:r>
          </a:p>
          <a:p>
            <a:pPr lvl="1"/>
            <a:r>
              <a:rPr lang="en-US" dirty="0"/>
              <a:t>A submit button </a:t>
            </a:r>
          </a:p>
          <a:p>
            <a:pPr marL="0" indent="0">
              <a:buNone/>
            </a:pPr>
            <a:endParaRPr lang="en-US" dirty="0"/>
          </a:p>
          <a:p>
            <a:r>
              <a:rPr lang="en-US" dirty="0"/>
              <a:t>Give each input an </a:t>
            </a:r>
            <a:r>
              <a:rPr lang="en-US" b="1" dirty="0"/>
              <a:t>id</a:t>
            </a:r>
            <a:r>
              <a:rPr lang="en-US" dirty="0"/>
              <a:t> attribute, and a </a:t>
            </a:r>
            <a:r>
              <a:rPr lang="en-US" b="1" dirty="0"/>
              <a:t>name</a:t>
            </a:r>
            <a:r>
              <a:rPr lang="en-US" dirty="0"/>
              <a:t> attribute with a sensible value</a:t>
            </a:r>
          </a:p>
          <a:p>
            <a:r>
              <a:rPr lang="en-US" b="1" dirty="0"/>
              <a:t>Use labels </a:t>
            </a:r>
            <a:r>
              <a:rPr lang="en-US" dirty="0"/>
              <a:t>for each of your inputs</a:t>
            </a:r>
          </a:p>
          <a:p>
            <a:r>
              <a:rPr lang="en-US" dirty="0"/>
              <a:t>Make sure the radio buttons toggle correctly</a:t>
            </a:r>
          </a:p>
          <a:p>
            <a:r>
              <a:rPr lang="en-US" dirty="0"/>
              <a:t>Make sure you see an error message when the form is submitted, if the </a:t>
            </a:r>
            <a:r>
              <a:rPr lang="en-US" dirty="0" err="1"/>
              <a:t>textarea</a:t>
            </a:r>
            <a:r>
              <a:rPr lang="en-US" dirty="0"/>
              <a:t> is empty</a:t>
            </a:r>
          </a:p>
          <a:p>
            <a:r>
              <a:rPr lang="en-US" dirty="0"/>
              <a:t>The other inputs are optional</a:t>
            </a:r>
          </a:p>
          <a:p>
            <a:endParaRPr lang="en-US" dirty="0"/>
          </a:p>
        </p:txBody>
      </p:sp>
      <p:pic>
        <p:nvPicPr>
          <p:cNvPr id="4" name="Picture 3">
            <a:extLst>
              <a:ext uri="{FF2B5EF4-FFF2-40B4-BE49-F238E27FC236}">
                <a16:creationId xmlns:a16="http://schemas.microsoft.com/office/drawing/2014/main" id="{D3EC76D9-B4F9-6E41-BCE4-B00F5C351047}"/>
              </a:ext>
            </a:extLst>
          </p:cNvPr>
          <p:cNvPicPr>
            <a:picLocks noChangeAspect="1"/>
          </p:cNvPicPr>
          <p:nvPr/>
        </p:nvPicPr>
        <p:blipFill>
          <a:blip r:embed="rId2"/>
          <a:stretch>
            <a:fillRect/>
          </a:stretch>
        </p:blipFill>
        <p:spPr>
          <a:xfrm>
            <a:off x="6788150" y="1831975"/>
            <a:ext cx="1968500" cy="1879600"/>
          </a:xfrm>
          <a:prstGeom prst="rect">
            <a:avLst/>
          </a:prstGeom>
          <a:ln>
            <a:solidFill>
              <a:schemeClr val="accent1"/>
            </a:solidFill>
          </a:ln>
        </p:spPr>
      </p:pic>
      <p:pic>
        <p:nvPicPr>
          <p:cNvPr id="5" name="Picture 4">
            <a:extLst>
              <a:ext uri="{FF2B5EF4-FFF2-40B4-BE49-F238E27FC236}">
                <a16:creationId xmlns:a16="http://schemas.microsoft.com/office/drawing/2014/main" id="{D5193D4C-CD6E-D84F-9992-33432B15A12A}"/>
              </a:ext>
            </a:extLst>
          </p:cNvPr>
          <p:cNvPicPr>
            <a:picLocks noChangeAspect="1"/>
          </p:cNvPicPr>
          <p:nvPr/>
        </p:nvPicPr>
        <p:blipFill>
          <a:blip r:embed="rId3"/>
          <a:stretch>
            <a:fillRect/>
          </a:stretch>
        </p:blipFill>
        <p:spPr>
          <a:xfrm>
            <a:off x="6718300" y="4276725"/>
            <a:ext cx="2108200" cy="1981200"/>
          </a:xfrm>
          <a:prstGeom prst="rect">
            <a:avLst/>
          </a:prstGeom>
          <a:ln>
            <a:solidFill>
              <a:schemeClr val="accent1"/>
            </a:solidFill>
          </a:ln>
        </p:spPr>
      </p:pic>
    </p:spTree>
    <p:extLst>
      <p:ext uri="{BB962C8B-B14F-4D97-AF65-F5344CB8AC3E}">
        <p14:creationId xmlns:p14="http://schemas.microsoft.com/office/powerpoint/2010/main" val="376730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ECD0-99C7-8644-834C-CF3F2D6971A6}"/>
              </a:ext>
            </a:extLst>
          </p:cNvPr>
          <p:cNvSpPr>
            <a:spLocks noGrp="1"/>
          </p:cNvSpPr>
          <p:nvPr>
            <p:ph type="title"/>
          </p:nvPr>
        </p:nvSpPr>
        <p:spPr/>
        <p:txBody>
          <a:bodyPr/>
          <a:lstStyle/>
          <a:p>
            <a:r>
              <a:rPr lang="en-US" dirty="0"/>
              <a:t>CSS</a:t>
            </a:r>
          </a:p>
        </p:txBody>
      </p:sp>
      <p:sp>
        <p:nvSpPr>
          <p:cNvPr id="3" name="Content Placeholder 2">
            <a:extLst>
              <a:ext uri="{FF2B5EF4-FFF2-40B4-BE49-F238E27FC236}">
                <a16:creationId xmlns:a16="http://schemas.microsoft.com/office/drawing/2014/main" id="{7C091354-FDCB-DD43-87F8-8140A8B895C5}"/>
              </a:ext>
            </a:extLst>
          </p:cNvPr>
          <p:cNvSpPr>
            <a:spLocks noGrp="1"/>
          </p:cNvSpPr>
          <p:nvPr>
            <p:ph idx="1"/>
          </p:nvPr>
        </p:nvSpPr>
        <p:spPr/>
        <p:txBody>
          <a:bodyPr>
            <a:normAutofit fontScale="92500" lnSpcReduction="20000"/>
          </a:bodyPr>
          <a:lstStyle/>
          <a:p>
            <a:r>
              <a:rPr lang="en-US" dirty="0"/>
              <a:t>Everything you know about CSS can be applies to forms</a:t>
            </a:r>
          </a:p>
          <a:p>
            <a:endParaRPr lang="en-US" dirty="0"/>
          </a:p>
          <a:p>
            <a:r>
              <a:rPr lang="en-US" dirty="0"/>
              <a:t>If you enjoy design, write your own CSS</a:t>
            </a:r>
          </a:p>
          <a:p>
            <a:r>
              <a:rPr lang="en-US" dirty="0"/>
              <a:t>If your focus is code, and you just want things to look good quickly, then you can use someone else's CSS</a:t>
            </a:r>
          </a:p>
          <a:p>
            <a:r>
              <a:rPr lang="en-US" dirty="0"/>
              <a:t>CSS themes and frameworks: alternative to writing your own CSS  (actually, alternative to writing </a:t>
            </a:r>
            <a:r>
              <a:rPr lang="en-US" i="1" dirty="0"/>
              <a:t>all</a:t>
            </a:r>
            <a:r>
              <a:rPr lang="en-US" dirty="0"/>
              <a:t> of your own CSS, you'll usually need to tweak/customize, but the framework will help)</a:t>
            </a:r>
          </a:p>
          <a:p>
            <a:pPr marL="0" indent="0">
              <a:buNone/>
            </a:pPr>
            <a:endParaRPr lang="en-US" dirty="0"/>
          </a:p>
        </p:txBody>
      </p:sp>
    </p:spTree>
    <p:extLst>
      <p:ext uri="{BB962C8B-B14F-4D97-AF65-F5344CB8AC3E}">
        <p14:creationId xmlns:p14="http://schemas.microsoft.com/office/powerpoint/2010/main" val="266717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876FB-0064-0E40-B32D-B818003E98A9}"/>
              </a:ext>
            </a:extLst>
          </p:cNvPr>
          <p:cNvSpPr>
            <a:spLocks noGrp="1"/>
          </p:cNvSpPr>
          <p:nvPr>
            <p:ph type="title"/>
          </p:nvPr>
        </p:nvSpPr>
        <p:spPr/>
        <p:txBody>
          <a:bodyPr/>
          <a:lstStyle/>
          <a:p>
            <a:r>
              <a:rPr lang="en-US" dirty="0"/>
              <a:t>CSS Frameworks and Themes</a:t>
            </a:r>
          </a:p>
        </p:txBody>
      </p:sp>
      <p:sp>
        <p:nvSpPr>
          <p:cNvPr id="3" name="Content Placeholder 2">
            <a:extLst>
              <a:ext uri="{FF2B5EF4-FFF2-40B4-BE49-F238E27FC236}">
                <a16:creationId xmlns:a16="http://schemas.microsoft.com/office/drawing/2014/main" id="{F394C347-E19C-8A4B-B7AC-FF57EA29C58B}"/>
              </a:ext>
            </a:extLst>
          </p:cNvPr>
          <p:cNvSpPr>
            <a:spLocks noGrp="1"/>
          </p:cNvSpPr>
          <p:nvPr>
            <p:ph idx="1"/>
          </p:nvPr>
        </p:nvSpPr>
        <p:spPr/>
        <p:txBody>
          <a:bodyPr>
            <a:normAutofit fontScale="85000" lnSpcReduction="20000"/>
          </a:bodyPr>
          <a:lstStyle/>
          <a:p>
            <a:r>
              <a:rPr lang="en-US" dirty="0"/>
              <a:t>Pre-packaged CSS styles </a:t>
            </a:r>
          </a:p>
          <a:p>
            <a:r>
              <a:rPr lang="en-US" dirty="0"/>
              <a:t>Helpful for quickly styling an entire site</a:t>
            </a:r>
          </a:p>
          <a:p>
            <a:r>
              <a:rPr lang="en-US" dirty="0"/>
              <a:t>Forms look especially dated without CSS and are time-consuming to style; a framework can save a lot of time and result in consistent form styles across your site</a:t>
            </a:r>
          </a:p>
          <a:p>
            <a:r>
              <a:rPr lang="en-US" dirty="0"/>
              <a:t>Can be customized with your own styles</a:t>
            </a:r>
          </a:p>
          <a:p>
            <a:r>
              <a:rPr lang="en-US" dirty="0"/>
              <a:t>May have extra components - for example, tabs, galleries</a:t>
            </a:r>
          </a:p>
          <a:p>
            <a:r>
              <a:rPr lang="en-US" dirty="0"/>
              <a:t>Some type of grid layout system</a:t>
            </a:r>
          </a:p>
          <a:p>
            <a:r>
              <a:rPr lang="en-US" dirty="0"/>
              <a:t>Responsive design - automatically re-organize elements for different screen sizes</a:t>
            </a:r>
          </a:p>
        </p:txBody>
      </p:sp>
    </p:spTree>
    <p:extLst>
      <p:ext uri="{BB962C8B-B14F-4D97-AF65-F5344CB8AC3E}">
        <p14:creationId xmlns:p14="http://schemas.microsoft.com/office/powerpoint/2010/main" val="169245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361"/>
            <a:ext cx="8229600" cy="1143000"/>
          </a:xfrm>
        </p:spPr>
        <p:txBody>
          <a:bodyPr/>
          <a:lstStyle/>
          <a:p>
            <a:r>
              <a:rPr lang="en-US" dirty="0"/>
              <a:t>Bootstrap</a:t>
            </a:r>
          </a:p>
        </p:txBody>
      </p:sp>
      <p:sp>
        <p:nvSpPr>
          <p:cNvPr id="3" name="Content Placeholder 2"/>
          <p:cNvSpPr>
            <a:spLocks noGrp="1"/>
          </p:cNvSpPr>
          <p:nvPr>
            <p:ph idx="1"/>
          </p:nvPr>
        </p:nvSpPr>
        <p:spPr>
          <a:xfrm>
            <a:off x="457200" y="1289362"/>
            <a:ext cx="8229600" cy="5239930"/>
          </a:xfrm>
        </p:spPr>
        <p:txBody>
          <a:bodyPr>
            <a:normAutofit lnSpcReduction="10000"/>
          </a:bodyPr>
          <a:lstStyle/>
          <a:p>
            <a:r>
              <a:rPr lang="en-US" sz="2400" dirty="0"/>
              <a:t>Pre-built CSS/JavaScript </a:t>
            </a:r>
            <a:r>
              <a:rPr lang="en-US" sz="2400" b="1" dirty="0"/>
              <a:t>components</a:t>
            </a:r>
            <a:r>
              <a:rPr lang="en-US" sz="2400" dirty="0"/>
              <a:t> to create consistently-styled elements; more elements than native HTML provides, for example; tabs, dropdown menus</a:t>
            </a:r>
            <a:r>
              <a:rPr lang="is-IS" sz="2400" dirty="0"/>
              <a:t>… </a:t>
            </a:r>
            <a:r>
              <a:rPr lang="en-US" sz="2400" dirty="0">
                <a:hlinkClick r:id="rId2"/>
              </a:rPr>
              <a:t>http://getbootstrap.com/components/</a:t>
            </a:r>
            <a:r>
              <a:rPr lang="en-US" sz="2400" dirty="0"/>
              <a:t> </a:t>
            </a:r>
          </a:p>
          <a:p>
            <a:endParaRPr lang="en-US" sz="2400" dirty="0"/>
          </a:p>
          <a:p>
            <a:endParaRPr lang="en-US" sz="2400" dirty="0"/>
          </a:p>
          <a:p>
            <a:pPr lvl="1"/>
            <a:endParaRPr lang="en-US" sz="2400" dirty="0"/>
          </a:p>
          <a:p>
            <a:endParaRPr lang="en-US" sz="2400" dirty="0"/>
          </a:p>
          <a:p>
            <a:endParaRPr lang="en-US" sz="2400" dirty="0"/>
          </a:p>
          <a:p>
            <a:r>
              <a:rPr lang="en-US" sz="2400" b="1" dirty="0"/>
              <a:t>Responsive Design</a:t>
            </a:r>
            <a:r>
              <a:rPr lang="en-US" sz="2400" dirty="0"/>
              <a:t>: can design site in a grid of rows and columns. On a large screen, columns are displayed in a row. On a smaller screen, columns start stacking within their rows. Layout is changed dynamically as screen size changed</a:t>
            </a:r>
          </a:p>
          <a:p>
            <a:pPr marL="0" indent="0">
              <a:buNone/>
            </a:pPr>
            <a:endParaRPr lang="en-US" sz="2400" dirty="0"/>
          </a:p>
        </p:txBody>
      </p:sp>
      <p:pic>
        <p:nvPicPr>
          <p:cNvPr id="4" name="Picture 3"/>
          <p:cNvPicPr>
            <a:picLocks noChangeAspect="1"/>
          </p:cNvPicPr>
          <p:nvPr/>
        </p:nvPicPr>
        <p:blipFill>
          <a:blip r:embed="rId3"/>
          <a:stretch>
            <a:fillRect/>
          </a:stretch>
        </p:blipFill>
        <p:spPr>
          <a:xfrm>
            <a:off x="457200" y="2876077"/>
            <a:ext cx="2108200" cy="1562100"/>
          </a:xfrm>
          <a:prstGeom prst="rect">
            <a:avLst/>
          </a:prstGeom>
        </p:spPr>
      </p:pic>
      <p:pic>
        <p:nvPicPr>
          <p:cNvPr id="5" name="Picture 4"/>
          <p:cNvPicPr>
            <a:picLocks noChangeAspect="1"/>
          </p:cNvPicPr>
          <p:nvPr/>
        </p:nvPicPr>
        <p:blipFill>
          <a:blip r:embed="rId4"/>
          <a:stretch>
            <a:fillRect/>
          </a:stretch>
        </p:blipFill>
        <p:spPr>
          <a:xfrm>
            <a:off x="3401801" y="2974819"/>
            <a:ext cx="4992899" cy="834775"/>
          </a:xfrm>
          <a:prstGeom prst="rect">
            <a:avLst/>
          </a:prstGeom>
        </p:spPr>
      </p:pic>
      <p:pic>
        <p:nvPicPr>
          <p:cNvPr id="6" name="Picture 5"/>
          <p:cNvPicPr>
            <a:picLocks noChangeAspect="1"/>
          </p:cNvPicPr>
          <p:nvPr/>
        </p:nvPicPr>
        <p:blipFill>
          <a:blip r:embed="rId5"/>
          <a:stretch>
            <a:fillRect/>
          </a:stretch>
        </p:blipFill>
        <p:spPr>
          <a:xfrm>
            <a:off x="3797300" y="4031777"/>
            <a:ext cx="3657600" cy="406400"/>
          </a:xfrm>
          <a:prstGeom prst="rect">
            <a:avLst/>
          </a:prstGeom>
        </p:spPr>
      </p:pic>
    </p:spTree>
    <p:extLst>
      <p:ext uri="{BB962C8B-B14F-4D97-AF65-F5344CB8AC3E}">
        <p14:creationId xmlns:p14="http://schemas.microsoft.com/office/powerpoint/2010/main" val="938928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F4B28-49BC-D243-A422-C688EC7EE173}"/>
              </a:ext>
            </a:extLst>
          </p:cNvPr>
          <p:cNvSpPr>
            <a:spLocks noGrp="1"/>
          </p:cNvSpPr>
          <p:nvPr>
            <p:ph type="title"/>
          </p:nvPr>
        </p:nvSpPr>
        <p:spPr/>
        <p:txBody>
          <a:bodyPr/>
          <a:lstStyle/>
          <a:p>
            <a:r>
              <a:rPr lang="en-US" dirty="0"/>
              <a:t>Other CSS Frameworks</a:t>
            </a:r>
          </a:p>
        </p:txBody>
      </p:sp>
      <p:sp>
        <p:nvSpPr>
          <p:cNvPr id="3" name="Content Placeholder 2">
            <a:extLst>
              <a:ext uri="{FF2B5EF4-FFF2-40B4-BE49-F238E27FC236}">
                <a16:creationId xmlns:a16="http://schemas.microsoft.com/office/drawing/2014/main" id="{B05D37A2-2FD2-7446-9C0F-70E6DE8560BB}"/>
              </a:ext>
            </a:extLst>
          </p:cNvPr>
          <p:cNvSpPr>
            <a:spLocks noGrp="1"/>
          </p:cNvSpPr>
          <p:nvPr>
            <p:ph idx="1"/>
          </p:nvPr>
        </p:nvSpPr>
        <p:spPr/>
        <p:txBody>
          <a:bodyPr>
            <a:normAutofit lnSpcReduction="10000"/>
          </a:bodyPr>
          <a:lstStyle/>
          <a:p>
            <a:pPr marL="0" indent="0">
              <a:buNone/>
            </a:pPr>
            <a:r>
              <a:rPr lang="en-US" dirty="0"/>
              <a:t>Bootstrap is not the only CSS framework, many others that do much of the same thing</a:t>
            </a:r>
          </a:p>
          <a:p>
            <a:endParaRPr lang="en-US" dirty="0"/>
          </a:p>
          <a:p>
            <a:r>
              <a:rPr lang="en-US" dirty="0"/>
              <a:t>Materialize </a:t>
            </a:r>
            <a:r>
              <a:rPr lang="en-US" dirty="0">
                <a:hlinkClick r:id="rId2"/>
              </a:rPr>
              <a:t>https://materializecss.com</a:t>
            </a:r>
            <a:r>
              <a:rPr lang="en-US" dirty="0"/>
              <a:t> </a:t>
            </a:r>
          </a:p>
          <a:p>
            <a:r>
              <a:rPr lang="en-US" dirty="0" err="1"/>
              <a:t>Bulma</a:t>
            </a:r>
            <a:r>
              <a:rPr lang="en-US" dirty="0"/>
              <a:t> </a:t>
            </a:r>
            <a:r>
              <a:rPr lang="en-US" dirty="0">
                <a:hlinkClick r:id="rId3"/>
              </a:rPr>
              <a:t>https://bulma.io/</a:t>
            </a:r>
            <a:endParaRPr lang="en-US" dirty="0"/>
          </a:p>
          <a:p>
            <a:r>
              <a:rPr lang="en-US" dirty="0"/>
              <a:t>Foundation </a:t>
            </a:r>
            <a:r>
              <a:rPr lang="en-US" dirty="0">
                <a:hlinkClick r:id="rId4"/>
              </a:rPr>
              <a:t>https://foundation.zurb.com/</a:t>
            </a:r>
            <a:r>
              <a:rPr lang="en-US" dirty="0"/>
              <a:t> </a:t>
            </a:r>
          </a:p>
          <a:p>
            <a:endParaRPr lang="en-US" dirty="0"/>
          </a:p>
          <a:p>
            <a:r>
              <a:rPr lang="en-US" dirty="0"/>
              <a:t>And various others</a:t>
            </a:r>
          </a:p>
        </p:txBody>
      </p:sp>
    </p:spTree>
    <p:extLst>
      <p:ext uri="{BB962C8B-B14F-4D97-AF65-F5344CB8AC3E}">
        <p14:creationId xmlns:p14="http://schemas.microsoft.com/office/powerpoint/2010/main" val="1533152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0757-7795-CB48-B2C1-8CDD60B6ADAF}"/>
              </a:ext>
            </a:extLst>
          </p:cNvPr>
          <p:cNvSpPr>
            <a:spLocks noGrp="1"/>
          </p:cNvSpPr>
          <p:nvPr>
            <p:ph type="title"/>
          </p:nvPr>
        </p:nvSpPr>
        <p:spPr/>
        <p:txBody>
          <a:bodyPr>
            <a:normAutofit fontScale="90000"/>
          </a:bodyPr>
          <a:lstStyle/>
          <a:p>
            <a:r>
              <a:rPr lang="en-US" dirty="0"/>
              <a:t>Let's add Bootstrap to your Student Feedback form</a:t>
            </a:r>
          </a:p>
        </p:txBody>
      </p:sp>
      <p:sp>
        <p:nvSpPr>
          <p:cNvPr id="4" name="Content Placeholder 3">
            <a:extLst>
              <a:ext uri="{FF2B5EF4-FFF2-40B4-BE49-F238E27FC236}">
                <a16:creationId xmlns:a16="http://schemas.microsoft.com/office/drawing/2014/main" id="{B0412E04-75ED-794A-BA1B-FBDFB4391C70}"/>
              </a:ext>
            </a:extLst>
          </p:cNvPr>
          <p:cNvSpPr>
            <a:spLocks noGrp="1"/>
          </p:cNvSpPr>
          <p:nvPr>
            <p:ph idx="1"/>
          </p:nvPr>
        </p:nvSpPr>
        <p:spPr/>
        <p:txBody>
          <a:bodyPr/>
          <a:lstStyle/>
          <a:p>
            <a:r>
              <a:rPr lang="en-US" dirty="0"/>
              <a:t>Need to tell the page to download and apply Bootstrap styles</a:t>
            </a:r>
          </a:p>
          <a:p>
            <a:r>
              <a:rPr lang="en-US" dirty="0"/>
              <a:t>Need to modify elements so the desired Bootstrap styles are applied</a:t>
            </a:r>
          </a:p>
        </p:txBody>
      </p:sp>
    </p:spTree>
    <p:extLst>
      <p:ext uri="{BB962C8B-B14F-4D97-AF65-F5344CB8AC3E}">
        <p14:creationId xmlns:p14="http://schemas.microsoft.com/office/powerpoint/2010/main" val="4197256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E6BE-6F5F-8C4A-A7D2-9F5148B3C461}"/>
              </a:ext>
            </a:extLst>
          </p:cNvPr>
          <p:cNvSpPr>
            <a:spLocks noGrp="1"/>
          </p:cNvSpPr>
          <p:nvPr>
            <p:ph type="title"/>
          </p:nvPr>
        </p:nvSpPr>
        <p:spPr/>
        <p:txBody>
          <a:bodyPr/>
          <a:lstStyle/>
          <a:p>
            <a:r>
              <a:rPr lang="en-US" dirty="0"/>
              <a:t>Using CSS Frameworks - Bootstrap</a:t>
            </a:r>
          </a:p>
        </p:txBody>
      </p:sp>
      <p:sp>
        <p:nvSpPr>
          <p:cNvPr id="3" name="Content Placeholder 2">
            <a:extLst>
              <a:ext uri="{FF2B5EF4-FFF2-40B4-BE49-F238E27FC236}">
                <a16:creationId xmlns:a16="http://schemas.microsoft.com/office/drawing/2014/main" id="{D938E443-E441-5343-98F1-1EC5774E850C}"/>
              </a:ext>
            </a:extLst>
          </p:cNvPr>
          <p:cNvSpPr>
            <a:spLocks noGrp="1"/>
          </p:cNvSpPr>
          <p:nvPr>
            <p:ph idx="1"/>
          </p:nvPr>
        </p:nvSpPr>
        <p:spPr/>
        <p:txBody>
          <a:bodyPr/>
          <a:lstStyle/>
          <a:p>
            <a:r>
              <a:rPr lang="en-US" dirty="0"/>
              <a:t>Go to </a:t>
            </a:r>
            <a:r>
              <a:rPr lang="en-US" dirty="0">
                <a:hlinkClick r:id="rId2"/>
              </a:rPr>
              <a:t>https://getbootstrap.com/</a:t>
            </a:r>
            <a:r>
              <a:rPr lang="en-US" dirty="0"/>
              <a:t> </a:t>
            </a:r>
          </a:p>
          <a:p>
            <a:r>
              <a:rPr lang="en-US" dirty="0"/>
              <a:t>Click </a:t>
            </a:r>
            <a:r>
              <a:rPr lang="en-US" b="1" dirty="0"/>
              <a:t>Get started</a:t>
            </a:r>
          </a:p>
          <a:p>
            <a:endParaRPr lang="en-US" dirty="0"/>
          </a:p>
        </p:txBody>
      </p:sp>
      <p:pic>
        <p:nvPicPr>
          <p:cNvPr id="9" name="Picture 8">
            <a:extLst>
              <a:ext uri="{FF2B5EF4-FFF2-40B4-BE49-F238E27FC236}">
                <a16:creationId xmlns:a16="http://schemas.microsoft.com/office/drawing/2014/main" id="{BD575AC5-D9C3-4249-8672-9C75A65F18DD}"/>
              </a:ext>
            </a:extLst>
          </p:cNvPr>
          <p:cNvPicPr>
            <a:picLocks noChangeAspect="1"/>
          </p:cNvPicPr>
          <p:nvPr/>
        </p:nvPicPr>
        <p:blipFill>
          <a:blip r:embed="rId3"/>
          <a:stretch>
            <a:fillRect/>
          </a:stretch>
        </p:blipFill>
        <p:spPr>
          <a:xfrm>
            <a:off x="3086100" y="3431539"/>
            <a:ext cx="5356224" cy="2877186"/>
          </a:xfrm>
          <a:prstGeom prst="rect">
            <a:avLst/>
          </a:prstGeom>
          <a:ln>
            <a:solidFill>
              <a:schemeClr val="accent1"/>
            </a:solidFill>
          </a:ln>
        </p:spPr>
      </p:pic>
      <p:cxnSp>
        <p:nvCxnSpPr>
          <p:cNvPr id="11" name="Straight Arrow Connector 10">
            <a:extLst>
              <a:ext uri="{FF2B5EF4-FFF2-40B4-BE49-F238E27FC236}">
                <a16:creationId xmlns:a16="http://schemas.microsoft.com/office/drawing/2014/main" id="{23465324-D5B2-7240-A62F-F9ADA6496A42}"/>
              </a:ext>
            </a:extLst>
          </p:cNvPr>
          <p:cNvCxnSpPr/>
          <p:nvPr/>
        </p:nvCxnSpPr>
        <p:spPr>
          <a:xfrm>
            <a:off x="1757363" y="5300663"/>
            <a:ext cx="1443037" cy="671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4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D907-5201-5E41-BA1D-C4159ED2675D}"/>
              </a:ext>
            </a:extLst>
          </p:cNvPr>
          <p:cNvSpPr>
            <a:spLocks noGrp="1"/>
          </p:cNvSpPr>
          <p:nvPr>
            <p:ph type="title"/>
          </p:nvPr>
        </p:nvSpPr>
        <p:spPr>
          <a:xfrm>
            <a:off x="457200" y="-40011"/>
            <a:ext cx="8229600" cy="1143000"/>
          </a:xfrm>
        </p:spPr>
        <p:txBody>
          <a:bodyPr/>
          <a:lstStyle/>
          <a:p>
            <a:r>
              <a:rPr lang="en-US" dirty="0"/>
              <a:t>Include the Bootstrap stylesheet</a:t>
            </a:r>
          </a:p>
        </p:txBody>
      </p:sp>
      <p:sp>
        <p:nvSpPr>
          <p:cNvPr id="3" name="Content Placeholder 2">
            <a:extLst>
              <a:ext uri="{FF2B5EF4-FFF2-40B4-BE49-F238E27FC236}">
                <a16:creationId xmlns:a16="http://schemas.microsoft.com/office/drawing/2014/main" id="{65F249F4-3F01-E641-A59C-F7E75193561A}"/>
              </a:ext>
            </a:extLst>
          </p:cNvPr>
          <p:cNvSpPr>
            <a:spLocks noGrp="1"/>
          </p:cNvSpPr>
          <p:nvPr>
            <p:ph idx="1"/>
          </p:nvPr>
        </p:nvSpPr>
        <p:spPr>
          <a:xfrm>
            <a:off x="457200" y="938051"/>
            <a:ext cx="8229600" cy="4525963"/>
          </a:xfrm>
        </p:spPr>
        <p:txBody>
          <a:bodyPr/>
          <a:lstStyle/>
          <a:p>
            <a:r>
              <a:rPr lang="en-US" dirty="0"/>
              <a:t>Copy the CSS link into the &lt;head&gt; element of your page </a:t>
            </a:r>
          </a:p>
        </p:txBody>
      </p:sp>
      <p:pic>
        <p:nvPicPr>
          <p:cNvPr id="4" name="Picture 3">
            <a:extLst>
              <a:ext uri="{FF2B5EF4-FFF2-40B4-BE49-F238E27FC236}">
                <a16:creationId xmlns:a16="http://schemas.microsoft.com/office/drawing/2014/main" id="{0E6A33D8-85F7-8B42-915C-E026DABD76FA}"/>
              </a:ext>
            </a:extLst>
          </p:cNvPr>
          <p:cNvPicPr>
            <a:picLocks noChangeAspect="1"/>
          </p:cNvPicPr>
          <p:nvPr/>
        </p:nvPicPr>
        <p:blipFill>
          <a:blip r:embed="rId2"/>
          <a:stretch>
            <a:fillRect/>
          </a:stretch>
        </p:blipFill>
        <p:spPr>
          <a:xfrm>
            <a:off x="3252995" y="1522656"/>
            <a:ext cx="5891005" cy="2619375"/>
          </a:xfrm>
          <a:prstGeom prst="rect">
            <a:avLst/>
          </a:prstGeom>
          <a:ln>
            <a:solidFill>
              <a:schemeClr val="accent1"/>
            </a:solidFill>
          </a:ln>
        </p:spPr>
      </p:pic>
      <p:cxnSp>
        <p:nvCxnSpPr>
          <p:cNvPr id="6" name="Straight Arrow Connector 5">
            <a:extLst>
              <a:ext uri="{FF2B5EF4-FFF2-40B4-BE49-F238E27FC236}">
                <a16:creationId xmlns:a16="http://schemas.microsoft.com/office/drawing/2014/main" id="{374BC85F-92F0-7B4E-8372-B82D07264C79}"/>
              </a:ext>
            </a:extLst>
          </p:cNvPr>
          <p:cNvCxnSpPr>
            <a:cxnSpLocks/>
          </p:cNvCxnSpPr>
          <p:nvPr/>
        </p:nvCxnSpPr>
        <p:spPr>
          <a:xfrm>
            <a:off x="2250129" y="2197100"/>
            <a:ext cx="1193159" cy="14157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E11E55F0-D4B2-E64A-A974-E5B0695C62BA}"/>
              </a:ext>
            </a:extLst>
          </p:cNvPr>
          <p:cNvPicPr>
            <a:picLocks noChangeAspect="1"/>
          </p:cNvPicPr>
          <p:nvPr/>
        </p:nvPicPr>
        <p:blipFill>
          <a:blip r:embed="rId3"/>
          <a:stretch>
            <a:fillRect/>
          </a:stretch>
        </p:blipFill>
        <p:spPr>
          <a:xfrm>
            <a:off x="0" y="4227027"/>
            <a:ext cx="9144000" cy="2473973"/>
          </a:xfrm>
          <a:prstGeom prst="rect">
            <a:avLst/>
          </a:prstGeom>
        </p:spPr>
      </p:pic>
      <p:sp>
        <p:nvSpPr>
          <p:cNvPr id="5" name="Rectangle 4">
            <a:extLst>
              <a:ext uri="{FF2B5EF4-FFF2-40B4-BE49-F238E27FC236}">
                <a16:creationId xmlns:a16="http://schemas.microsoft.com/office/drawing/2014/main" id="{BD0776F5-BB50-2A49-9740-69A14608E71D}"/>
              </a:ext>
            </a:extLst>
          </p:cNvPr>
          <p:cNvSpPr/>
          <p:nvPr/>
        </p:nvSpPr>
        <p:spPr>
          <a:xfrm>
            <a:off x="364484" y="2483210"/>
            <a:ext cx="1792929" cy="1200329"/>
          </a:xfrm>
          <a:prstGeom prst="rect">
            <a:avLst/>
          </a:prstGeom>
        </p:spPr>
        <p:txBody>
          <a:bodyPr wrap="square">
            <a:spAutoFit/>
          </a:bodyPr>
          <a:lstStyle/>
          <a:p>
            <a:r>
              <a:rPr lang="en-US" dirty="0"/>
              <a:t>Your version number is probably higher, that's ok</a:t>
            </a:r>
          </a:p>
        </p:txBody>
      </p:sp>
    </p:spTree>
    <p:extLst>
      <p:ext uri="{BB962C8B-B14F-4D97-AF65-F5344CB8AC3E}">
        <p14:creationId xmlns:p14="http://schemas.microsoft.com/office/powerpoint/2010/main" val="3923551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455F-9D29-704A-BC26-271B8922A8FE}"/>
              </a:ext>
            </a:extLst>
          </p:cNvPr>
          <p:cNvSpPr>
            <a:spLocks noGrp="1"/>
          </p:cNvSpPr>
          <p:nvPr>
            <p:ph type="title"/>
          </p:nvPr>
        </p:nvSpPr>
        <p:spPr/>
        <p:txBody>
          <a:bodyPr/>
          <a:lstStyle/>
          <a:p>
            <a:r>
              <a:rPr lang="en-US" dirty="0"/>
              <a:t>Add two meta tags</a:t>
            </a:r>
          </a:p>
        </p:txBody>
      </p:sp>
      <p:sp>
        <p:nvSpPr>
          <p:cNvPr id="3" name="Content Placeholder 2">
            <a:extLst>
              <a:ext uri="{FF2B5EF4-FFF2-40B4-BE49-F238E27FC236}">
                <a16:creationId xmlns:a16="http://schemas.microsoft.com/office/drawing/2014/main" id="{CE1FCBEF-2DEF-F64A-BCB7-E6BFC0233E76}"/>
              </a:ext>
            </a:extLst>
          </p:cNvPr>
          <p:cNvSpPr>
            <a:spLocks noGrp="1"/>
          </p:cNvSpPr>
          <p:nvPr>
            <p:ph idx="1"/>
          </p:nvPr>
        </p:nvSpPr>
        <p:spPr>
          <a:xfrm>
            <a:off x="457199" y="1600200"/>
            <a:ext cx="8501063" cy="4525963"/>
          </a:xfrm>
        </p:spPr>
        <p:txBody>
          <a:bodyPr/>
          <a:lstStyle/>
          <a:p>
            <a:r>
              <a:rPr lang="en-US" dirty="0"/>
              <a:t>Add this to the head element</a:t>
            </a:r>
          </a:p>
          <a:p>
            <a:pPr marL="0" indent="0">
              <a:buNone/>
            </a:pPr>
            <a:endParaRPr lang="en-US" dirty="0"/>
          </a:p>
          <a:p>
            <a:pPr marL="0" indent="0">
              <a:buNone/>
            </a:pPr>
            <a:r>
              <a:rPr lang="en-US" sz="1800" dirty="0"/>
              <a:t>&lt;meta charset="utf-8"&gt;</a:t>
            </a:r>
            <a:br>
              <a:rPr lang="en-US" sz="1800" dirty="0"/>
            </a:br>
            <a:r>
              <a:rPr lang="en-US" sz="1800" dirty="0"/>
              <a:t>&lt;meta name="viewport" content="width=device-width, initial-scale=1, shrink-to-fit=no"&gt;</a:t>
            </a:r>
          </a:p>
        </p:txBody>
      </p:sp>
      <p:pic>
        <p:nvPicPr>
          <p:cNvPr id="5" name="Picture 4">
            <a:extLst>
              <a:ext uri="{FF2B5EF4-FFF2-40B4-BE49-F238E27FC236}">
                <a16:creationId xmlns:a16="http://schemas.microsoft.com/office/drawing/2014/main" id="{B2C8B1BC-9FDD-334C-BA9B-E27E7DD5D35A}"/>
              </a:ext>
            </a:extLst>
          </p:cNvPr>
          <p:cNvPicPr>
            <a:picLocks noChangeAspect="1"/>
          </p:cNvPicPr>
          <p:nvPr/>
        </p:nvPicPr>
        <p:blipFill>
          <a:blip r:embed="rId2"/>
          <a:stretch>
            <a:fillRect/>
          </a:stretch>
        </p:blipFill>
        <p:spPr>
          <a:xfrm>
            <a:off x="1163637" y="3759200"/>
            <a:ext cx="7645400" cy="3098800"/>
          </a:xfrm>
          <a:prstGeom prst="rect">
            <a:avLst/>
          </a:prstGeom>
        </p:spPr>
      </p:pic>
    </p:spTree>
    <p:extLst>
      <p:ext uri="{BB962C8B-B14F-4D97-AF65-F5344CB8AC3E}">
        <p14:creationId xmlns:p14="http://schemas.microsoft.com/office/powerpoint/2010/main" val="369631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E6BE-6F5F-8C4A-A7D2-9F5148B3C461}"/>
              </a:ext>
            </a:extLst>
          </p:cNvPr>
          <p:cNvSpPr>
            <a:spLocks noGrp="1"/>
          </p:cNvSpPr>
          <p:nvPr>
            <p:ph type="title"/>
          </p:nvPr>
        </p:nvSpPr>
        <p:spPr/>
        <p:txBody>
          <a:bodyPr/>
          <a:lstStyle/>
          <a:p>
            <a:r>
              <a:rPr lang="en-US" dirty="0"/>
              <a:t>Using CSS Frameworks - Bootstrap</a:t>
            </a:r>
          </a:p>
        </p:txBody>
      </p:sp>
      <p:sp>
        <p:nvSpPr>
          <p:cNvPr id="3" name="Content Placeholder 2">
            <a:extLst>
              <a:ext uri="{FF2B5EF4-FFF2-40B4-BE49-F238E27FC236}">
                <a16:creationId xmlns:a16="http://schemas.microsoft.com/office/drawing/2014/main" id="{D938E443-E441-5343-98F1-1EC5774E850C}"/>
              </a:ext>
            </a:extLst>
          </p:cNvPr>
          <p:cNvSpPr>
            <a:spLocks noGrp="1"/>
          </p:cNvSpPr>
          <p:nvPr>
            <p:ph idx="1"/>
          </p:nvPr>
        </p:nvSpPr>
        <p:spPr/>
        <p:txBody>
          <a:bodyPr/>
          <a:lstStyle/>
          <a:p>
            <a:r>
              <a:rPr lang="en-US" dirty="0"/>
              <a:t>Page should now look something like this</a:t>
            </a:r>
          </a:p>
          <a:p>
            <a:r>
              <a:rPr lang="en-US" dirty="0"/>
              <a:t>Some new styles, not very different yet  </a:t>
            </a:r>
          </a:p>
          <a:p>
            <a:endParaRPr lang="en-US" dirty="0"/>
          </a:p>
        </p:txBody>
      </p:sp>
      <p:pic>
        <p:nvPicPr>
          <p:cNvPr id="7" name="Picture 6">
            <a:extLst>
              <a:ext uri="{FF2B5EF4-FFF2-40B4-BE49-F238E27FC236}">
                <a16:creationId xmlns:a16="http://schemas.microsoft.com/office/drawing/2014/main" id="{9EF7C229-C5F8-1047-AED8-9892039260D2}"/>
              </a:ext>
            </a:extLst>
          </p:cNvPr>
          <p:cNvPicPr>
            <a:picLocks noChangeAspect="1"/>
          </p:cNvPicPr>
          <p:nvPr/>
        </p:nvPicPr>
        <p:blipFill rotWithShape="1">
          <a:blip r:embed="rId2"/>
          <a:srcRect t="24414" b="1927"/>
          <a:stretch/>
        </p:blipFill>
        <p:spPr>
          <a:xfrm>
            <a:off x="4028920" y="4389120"/>
            <a:ext cx="4343555" cy="1919605"/>
          </a:xfrm>
          <a:prstGeom prst="rect">
            <a:avLst/>
          </a:prstGeom>
          <a:ln>
            <a:solidFill>
              <a:schemeClr val="accent1"/>
            </a:solidFill>
          </a:ln>
        </p:spPr>
      </p:pic>
      <p:pic>
        <p:nvPicPr>
          <p:cNvPr id="8" name="Picture 7">
            <a:extLst>
              <a:ext uri="{FF2B5EF4-FFF2-40B4-BE49-F238E27FC236}">
                <a16:creationId xmlns:a16="http://schemas.microsoft.com/office/drawing/2014/main" id="{674F1703-64E9-944A-B63F-4849926E4B42}"/>
              </a:ext>
            </a:extLst>
          </p:cNvPr>
          <p:cNvPicPr>
            <a:picLocks noChangeAspect="1"/>
          </p:cNvPicPr>
          <p:nvPr/>
        </p:nvPicPr>
        <p:blipFill>
          <a:blip r:embed="rId3"/>
          <a:stretch>
            <a:fillRect/>
          </a:stretch>
        </p:blipFill>
        <p:spPr>
          <a:xfrm>
            <a:off x="757238" y="4429125"/>
            <a:ext cx="1968500" cy="1879600"/>
          </a:xfrm>
          <a:prstGeom prst="rect">
            <a:avLst/>
          </a:prstGeom>
          <a:ln>
            <a:solidFill>
              <a:schemeClr val="accent1"/>
            </a:solidFill>
          </a:ln>
        </p:spPr>
      </p:pic>
      <p:sp>
        <p:nvSpPr>
          <p:cNvPr id="4" name="TextBox 3">
            <a:extLst>
              <a:ext uri="{FF2B5EF4-FFF2-40B4-BE49-F238E27FC236}">
                <a16:creationId xmlns:a16="http://schemas.microsoft.com/office/drawing/2014/main" id="{95A645F4-1C8A-F24B-BE5A-65A25BD7B96B}"/>
              </a:ext>
            </a:extLst>
          </p:cNvPr>
          <p:cNvSpPr txBox="1"/>
          <p:nvPr/>
        </p:nvSpPr>
        <p:spPr>
          <a:xfrm>
            <a:off x="977809" y="3783846"/>
            <a:ext cx="843501" cy="369332"/>
          </a:xfrm>
          <a:prstGeom prst="rect">
            <a:avLst/>
          </a:prstGeom>
          <a:noFill/>
        </p:spPr>
        <p:txBody>
          <a:bodyPr wrap="none" rtlCol="0">
            <a:spAutoFit/>
          </a:bodyPr>
          <a:lstStyle/>
          <a:p>
            <a:r>
              <a:rPr lang="en-US" dirty="0"/>
              <a:t>No CSS</a:t>
            </a:r>
          </a:p>
        </p:txBody>
      </p:sp>
      <p:sp>
        <p:nvSpPr>
          <p:cNvPr id="5" name="TextBox 4">
            <a:extLst>
              <a:ext uri="{FF2B5EF4-FFF2-40B4-BE49-F238E27FC236}">
                <a16:creationId xmlns:a16="http://schemas.microsoft.com/office/drawing/2014/main" id="{DF8016C7-2659-8A4E-A0A1-467EDE307BE8}"/>
              </a:ext>
            </a:extLst>
          </p:cNvPr>
          <p:cNvSpPr txBox="1"/>
          <p:nvPr/>
        </p:nvSpPr>
        <p:spPr>
          <a:xfrm>
            <a:off x="4028920" y="3783846"/>
            <a:ext cx="1612044" cy="369332"/>
          </a:xfrm>
          <a:prstGeom prst="rect">
            <a:avLst/>
          </a:prstGeom>
          <a:noFill/>
        </p:spPr>
        <p:txBody>
          <a:bodyPr wrap="none" rtlCol="0">
            <a:spAutoFit/>
          </a:bodyPr>
          <a:lstStyle/>
          <a:p>
            <a:r>
              <a:rPr lang="en-US" dirty="0"/>
              <a:t>With Bootstrap</a:t>
            </a:r>
          </a:p>
        </p:txBody>
      </p:sp>
    </p:spTree>
    <p:extLst>
      <p:ext uri="{BB962C8B-B14F-4D97-AF65-F5344CB8AC3E}">
        <p14:creationId xmlns:p14="http://schemas.microsoft.com/office/powerpoint/2010/main" val="2607439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Week</a:t>
            </a:r>
          </a:p>
        </p:txBody>
      </p:sp>
      <p:sp>
        <p:nvSpPr>
          <p:cNvPr id="3" name="Content Placeholder 2"/>
          <p:cNvSpPr>
            <a:spLocks noGrp="1"/>
          </p:cNvSpPr>
          <p:nvPr>
            <p:ph idx="1"/>
          </p:nvPr>
        </p:nvSpPr>
        <p:spPr/>
        <p:txBody>
          <a:bodyPr/>
          <a:lstStyle/>
          <a:p>
            <a:r>
              <a:rPr lang="en-US" dirty="0"/>
              <a:t>More HTML, CSS</a:t>
            </a:r>
          </a:p>
          <a:p>
            <a:r>
              <a:rPr lang="en-US" dirty="0"/>
              <a:t>Bootstrap</a:t>
            </a:r>
          </a:p>
          <a:p>
            <a:pPr lvl="1"/>
            <a:r>
              <a:rPr lang="en-US" dirty="0"/>
              <a:t>Pre-packaged styles, and useful components</a:t>
            </a:r>
          </a:p>
          <a:p>
            <a:pPr lvl="1"/>
            <a:r>
              <a:rPr lang="en-US" dirty="0"/>
              <a:t>Responsive design: enables websites to adjust layout for different screen sizes e.g. on desktop and mobile devices</a:t>
            </a:r>
          </a:p>
          <a:p>
            <a:r>
              <a:rPr lang="en-US" dirty="0"/>
              <a:t>Fonts</a:t>
            </a:r>
          </a:p>
          <a:p>
            <a:r>
              <a:rPr lang="en-US" dirty="0"/>
              <a:t>Colors</a:t>
            </a:r>
          </a:p>
        </p:txBody>
      </p:sp>
    </p:spTree>
    <p:extLst>
      <p:ext uri="{BB962C8B-B14F-4D97-AF65-F5344CB8AC3E}">
        <p14:creationId xmlns:p14="http://schemas.microsoft.com/office/powerpoint/2010/main" val="17733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64E-16BC-5244-A06B-F70EB6E15994}"/>
              </a:ext>
            </a:extLst>
          </p:cNvPr>
          <p:cNvSpPr>
            <a:spLocks noGrp="1"/>
          </p:cNvSpPr>
          <p:nvPr>
            <p:ph type="title"/>
          </p:nvPr>
        </p:nvSpPr>
        <p:spPr/>
        <p:txBody>
          <a:bodyPr/>
          <a:lstStyle/>
          <a:p>
            <a:r>
              <a:rPr lang="en-US" dirty="0"/>
              <a:t>Bootstrap's Classes</a:t>
            </a:r>
          </a:p>
        </p:txBody>
      </p:sp>
      <p:sp>
        <p:nvSpPr>
          <p:cNvPr id="3" name="Content Placeholder 2">
            <a:extLst>
              <a:ext uri="{FF2B5EF4-FFF2-40B4-BE49-F238E27FC236}">
                <a16:creationId xmlns:a16="http://schemas.microsoft.com/office/drawing/2014/main" id="{62A1B1B7-C051-024B-BA11-E2349FFB3147}"/>
              </a:ext>
            </a:extLst>
          </p:cNvPr>
          <p:cNvSpPr>
            <a:spLocks noGrp="1"/>
          </p:cNvSpPr>
          <p:nvPr>
            <p:ph idx="1"/>
          </p:nvPr>
        </p:nvSpPr>
        <p:spPr/>
        <p:txBody>
          <a:bodyPr/>
          <a:lstStyle/>
          <a:p>
            <a:r>
              <a:rPr lang="en-US" dirty="0"/>
              <a:t>The power of Bootstrap comes from adding classes on your elements that correspond to Bootstrap's styles</a:t>
            </a:r>
          </a:p>
          <a:p>
            <a:pPr marL="0" indent="0">
              <a:buNone/>
            </a:pPr>
            <a:endParaRPr lang="en-US" dirty="0"/>
          </a:p>
        </p:txBody>
      </p:sp>
    </p:spTree>
    <p:extLst>
      <p:ext uri="{BB962C8B-B14F-4D97-AF65-F5344CB8AC3E}">
        <p14:creationId xmlns:p14="http://schemas.microsoft.com/office/powerpoint/2010/main" val="3890187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64E-16BC-5244-A06B-F70EB6E15994}"/>
              </a:ext>
            </a:extLst>
          </p:cNvPr>
          <p:cNvSpPr>
            <a:spLocks noGrp="1"/>
          </p:cNvSpPr>
          <p:nvPr>
            <p:ph type="title"/>
          </p:nvPr>
        </p:nvSpPr>
        <p:spPr/>
        <p:txBody>
          <a:bodyPr/>
          <a:lstStyle/>
          <a:p>
            <a:r>
              <a:rPr lang="en-US" dirty="0"/>
              <a:t>Styling Buttons</a:t>
            </a:r>
          </a:p>
        </p:txBody>
      </p:sp>
      <p:sp>
        <p:nvSpPr>
          <p:cNvPr id="3" name="Content Placeholder 2">
            <a:extLst>
              <a:ext uri="{FF2B5EF4-FFF2-40B4-BE49-F238E27FC236}">
                <a16:creationId xmlns:a16="http://schemas.microsoft.com/office/drawing/2014/main" id="{62A1B1B7-C051-024B-BA11-E2349FFB3147}"/>
              </a:ext>
            </a:extLst>
          </p:cNvPr>
          <p:cNvSpPr>
            <a:spLocks noGrp="1"/>
          </p:cNvSpPr>
          <p:nvPr>
            <p:ph idx="1"/>
          </p:nvPr>
        </p:nvSpPr>
        <p:spPr>
          <a:xfrm>
            <a:off x="457200" y="1417638"/>
            <a:ext cx="8229600" cy="4525963"/>
          </a:xfrm>
        </p:spPr>
        <p:txBody>
          <a:bodyPr/>
          <a:lstStyle/>
          <a:p>
            <a:r>
              <a:rPr lang="en-US" dirty="0"/>
              <a:t>For example, you can style a submit input or a button by adding the class "</a:t>
            </a:r>
            <a:r>
              <a:rPr lang="en-US" dirty="0" err="1"/>
              <a:t>btn</a:t>
            </a:r>
            <a:r>
              <a:rPr lang="en-US" dirty="0"/>
              <a:t> </a:t>
            </a:r>
            <a:r>
              <a:rPr lang="en-US" dirty="0" err="1"/>
              <a:t>btn</a:t>
            </a:r>
            <a:r>
              <a:rPr lang="en-US" dirty="0"/>
              <a:t>-primary" or "</a:t>
            </a:r>
            <a:r>
              <a:rPr lang="en-US" dirty="0" err="1"/>
              <a:t>btn</a:t>
            </a:r>
            <a:r>
              <a:rPr lang="en-US" dirty="0"/>
              <a:t> </a:t>
            </a:r>
            <a:r>
              <a:rPr lang="en-US" dirty="0" err="1"/>
              <a:t>btn</a:t>
            </a:r>
            <a:r>
              <a:rPr lang="en-US" dirty="0"/>
              <a:t>-success" or any of the other classes</a:t>
            </a:r>
          </a:p>
          <a:p>
            <a:endParaRPr lang="en-US" dirty="0"/>
          </a:p>
        </p:txBody>
      </p:sp>
      <p:pic>
        <p:nvPicPr>
          <p:cNvPr id="4" name="Picture 3">
            <a:extLst>
              <a:ext uri="{FF2B5EF4-FFF2-40B4-BE49-F238E27FC236}">
                <a16:creationId xmlns:a16="http://schemas.microsoft.com/office/drawing/2014/main" id="{516E44AF-8057-1D45-A71C-B18190808051}"/>
              </a:ext>
            </a:extLst>
          </p:cNvPr>
          <p:cNvPicPr>
            <a:picLocks noChangeAspect="1"/>
          </p:cNvPicPr>
          <p:nvPr/>
        </p:nvPicPr>
        <p:blipFill>
          <a:blip r:embed="rId2"/>
          <a:stretch>
            <a:fillRect/>
          </a:stretch>
        </p:blipFill>
        <p:spPr>
          <a:xfrm>
            <a:off x="2393665" y="2986088"/>
            <a:ext cx="6135971" cy="3714750"/>
          </a:xfrm>
          <a:prstGeom prst="rect">
            <a:avLst/>
          </a:prstGeom>
          <a:ln>
            <a:solidFill>
              <a:schemeClr val="accent1"/>
            </a:solidFill>
          </a:ln>
        </p:spPr>
      </p:pic>
    </p:spTree>
    <p:extLst>
      <p:ext uri="{BB962C8B-B14F-4D97-AF65-F5344CB8AC3E}">
        <p14:creationId xmlns:p14="http://schemas.microsoft.com/office/powerpoint/2010/main" val="2739802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D0FA-2CAF-974A-8558-D93EAAC0E4F4}"/>
              </a:ext>
            </a:extLst>
          </p:cNvPr>
          <p:cNvSpPr>
            <a:spLocks noGrp="1"/>
          </p:cNvSpPr>
          <p:nvPr>
            <p:ph type="title"/>
          </p:nvPr>
        </p:nvSpPr>
        <p:spPr/>
        <p:txBody>
          <a:bodyPr>
            <a:normAutofit fontScale="90000"/>
          </a:bodyPr>
          <a:lstStyle/>
          <a:p>
            <a:r>
              <a:rPr lang="en-US" dirty="0"/>
              <a:t>Your turn: style the button in your form</a:t>
            </a:r>
          </a:p>
        </p:txBody>
      </p:sp>
      <p:sp>
        <p:nvSpPr>
          <p:cNvPr id="3" name="Content Placeholder 2">
            <a:extLst>
              <a:ext uri="{FF2B5EF4-FFF2-40B4-BE49-F238E27FC236}">
                <a16:creationId xmlns:a16="http://schemas.microsoft.com/office/drawing/2014/main" id="{8458F2B3-3252-0045-BBEE-3BAA73D370C6}"/>
              </a:ext>
            </a:extLst>
          </p:cNvPr>
          <p:cNvSpPr>
            <a:spLocks noGrp="1"/>
          </p:cNvSpPr>
          <p:nvPr>
            <p:ph idx="1"/>
          </p:nvPr>
        </p:nvSpPr>
        <p:spPr>
          <a:xfrm>
            <a:off x="190500" y="1600200"/>
            <a:ext cx="8782050" cy="4525963"/>
          </a:xfrm>
        </p:spPr>
        <p:txBody>
          <a:bodyPr/>
          <a:lstStyle/>
          <a:p>
            <a:r>
              <a:rPr lang="en-US" dirty="0"/>
              <a:t>Add </a:t>
            </a:r>
            <a:r>
              <a:rPr lang="en-US" b="1" dirty="0"/>
              <a:t>class="</a:t>
            </a:r>
            <a:r>
              <a:rPr lang="en-US" b="1" dirty="0" err="1"/>
              <a:t>btn</a:t>
            </a:r>
            <a:r>
              <a:rPr lang="en-US" b="1" dirty="0"/>
              <a:t> </a:t>
            </a:r>
            <a:r>
              <a:rPr lang="en-US" b="1" dirty="0" err="1"/>
              <a:t>btn</a:t>
            </a:r>
            <a:r>
              <a:rPr lang="en-US" b="1" dirty="0"/>
              <a:t>-primary" </a:t>
            </a:r>
            <a:r>
              <a:rPr lang="en-US" dirty="0"/>
              <a:t>to the submit input</a:t>
            </a:r>
          </a:p>
          <a:p>
            <a:r>
              <a:rPr lang="en-US" dirty="0"/>
              <a:t>Bootstrap has a rule for these classes, and Bootstrap's styles are applied to your button</a:t>
            </a:r>
          </a:p>
        </p:txBody>
      </p:sp>
      <p:pic>
        <p:nvPicPr>
          <p:cNvPr id="5" name="Picture 4">
            <a:extLst>
              <a:ext uri="{FF2B5EF4-FFF2-40B4-BE49-F238E27FC236}">
                <a16:creationId xmlns:a16="http://schemas.microsoft.com/office/drawing/2014/main" id="{2D944D6C-6A94-024D-8526-4B04943D3745}"/>
              </a:ext>
            </a:extLst>
          </p:cNvPr>
          <p:cNvPicPr>
            <a:picLocks noChangeAspect="1"/>
          </p:cNvPicPr>
          <p:nvPr/>
        </p:nvPicPr>
        <p:blipFill>
          <a:blip r:embed="rId2"/>
          <a:stretch>
            <a:fillRect/>
          </a:stretch>
        </p:blipFill>
        <p:spPr>
          <a:xfrm>
            <a:off x="4857750" y="4100224"/>
            <a:ext cx="3510456" cy="2653793"/>
          </a:xfrm>
          <a:prstGeom prst="rect">
            <a:avLst/>
          </a:prstGeom>
          <a:ln>
            <a:solidFill>
              <a:schemeClr val="accent1"/>
            </a:solidFill>
          </a:ln>
        </p:spPr>
      </p:pic>
      <p:pic>
        <p:nvPicPr>
          <p:cNvPr id="6" name="Picture 5">
            <a:extLst>
              <a:ext uri="{FF2B5EF4-FFF2-40B4-BE49-F238E27FC236}">
                <a16:creationId xmlns:a16="http://schemas.microsoft.com/office/drawing/2014/main" id="{8C00ECE0-8BEB-9D4B-8E4F-3C7C13D1DB71}"/>
              </a:ext>
            </a:extLst>
          </p:cNvPr>
          <p:cNvPicPr>
            <a:picLocks noChangeAspect="1"/>
          </p:cNvPicPr>
          <p:nvPr/>
        </p:nvPicPr>
        <p:blipFill>
          <a:blip r:embed="rId3"/>
          <a:stretch>
            <a:fillRect/>
          </a:stretch>
        </p:blipFill>
        <p:spPr>
          <a:xfrm>
            <a:off x="304800" y="3407280"/>
            <a:ext cx="6955224" cy="601663"/>
          </a:xfrm>
          <a:prstGeom prst="rect">
            <a:avLst/>
          </a:prstGeom>
        </p:spPr>
      </p:pic>
      <p:sp>
        <p:nvSpPr>
          <p:cNvPr id="4" name="Rectangle 3">
            <a:extLst>
              <a:ext uri="{FF2B5EF4-FFF2-40B4-BE49-F238E27FC236}">
                <a16:creationId xmlns:a16="http://schemas.microsoft.com/office/drawing/2014/main" id="{E1A45547-B64D-0647-BD74-9A9EB4B4A4C1}"/>
              </a:ext>
            </a:extLst>
          </p:cNvPr>
          <p:cNvSpPr/>
          <p:nvPr/>
        </p:nvSpPr>
        <p:spPr>
          <a:xfrm>
            <a:off x="1249070" y="6070758"/>
            <a:ext cx="3608680" cy="369332"/>
          </a:xfrm>
          <a:prstGeom prst="rect">
            <a:avLst/>
          </a:prstGeom>
        </p:spPr>
        <p:txBody>
          <a:bodyPr wrap="none">
            <a:spAutoFit/>
          </a:bodyPr>
          <a:lstStyle/>
          <a:p>
            <a:r>
              <a:rPr lang="en-US" dirty="0"/>
              <a:t>Bootstrap styles applied to button -&gt;</a:t>
            </a:r>
          </a:p>
        </p:txBody>
      </p:sp>
    </p:spTree>
    <p:extLst>
      <p:ext uri="{BB962C8B-B14F-4D97-AF65-F5344CB8AC3E}">
        <p14:creationId xmlns:p14="http://schemas.microsoft.com/office/powerpoint/2010/main" val="3970733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84"/>
            <a:ext cx="8229600" cy="1143000"/>
          </a:xfrm>
        </p:spPr>
        <p:txBody>
          <a:bodyPr>
            <a:normAutofit fontScale="90000"/>
          </a:bodyPr>
          <a:lstStyle/>
          <a:p>
            <a:r>
              <a:rPr lang="en-US" dirty="0"/>
              <a:t>Bootstrap buttons example</a:t>
            </a:r>
            <a:br>
              <a:rPr lang="en-US" dirty="0"/>
            </a:br>
            <a:r>
              <a:rPr lang="en-US" dirty="0"/>
              <a:t>bootstrap-</a:t>
            </a:r>
            <a:r>
              <a:rPr lang="en-US" dirty="0" err="1"/>
              <a:t>buttons.html</a:t>
            </a:r>
            <a:endParaRPr lang="en-US" dirty="0"/>
          </a:p>
        </p:txBody>
      </p:sp>
      <p:sp>
        <p:nvSpPr>
          <p:cNvPr id="3" name="Content Placeholder 2"/>
          <p:cNvSpPr>
            <a:spLocks noGrp="1"/>
          </p:cNvSpPr>
          <p:nvPr>
            <p:ph idx="1"/>
          </p:nvPr>
        </p:nvSpPr>
        <p:spPr/>
        <p:txBody>
          <a:bodyPr/>
          <a:lstStyle/>
          <a:p>
            <a:r>
              <a:rPr lang="en-US" dirty="0"/>
              <a:t>  </a:t>
            </a:r>
          </a:p>
        </p:txBody>
      </p:sp>
      <p:pic>
        <p:nvPicPr>
          <p:cNvPr id="4" name="Picture 3"/>
          <p:cNvPicPr>
            <a:picLocks noChangeAspect="1"/>
          </p:cNvPicPr>
          <p:nvPr/>
        </p:nvPicPr>
        <p:blipFill>
          <a:blip r:embed="rId2"/>
          <a:stretch>
            <a:fillRect/>
          </a:stretch>
        </p:blipFill>
        <p:spPr>
          <a:xfrm>
            <a:off x="0" y="1248813"/>
            <a:ext cx="8877300" cy="5207000"/>
          </a:xfrm>
          <a:prstGeom prst="rect">
            <a:avLst/>
          </a:prstGeom>
        </p:spPr>
      </p:pic>
    </p:spTree>
    <p:extLst>
      <p:ext uri="{BB962C8B-B14F-4D97-AF65-F5344CB8AC3E}">
        <p14:creationId xmlns:p14="http://schemas.microsoft.com/office/powerpoint/2010/main" val="771625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buttons</a:t>
            </a:r>
          </a:p>
        </p:txBody>
      </p:sp>
      <p:sp>
        <p:nvSpPr>
          <p:cNvPr id="3" name="Content Placeholder 2"/>
          <p:cNvSpPr>
            <a:spLocks noGrp="1"/>
          </p:cNvSpPr>
          <p:nvPr>
            <p:ph idx="1"/>
          </p:nvPr>
        </p:nvSpPr>
        <p:spPr>
          <a:xfrm>
            <a:off x="457200" y="1401550"/>
            <a:ext cx="8229600" cy="4525963"/>
          </a:xfrm>
        </p:spPr>
        <p:txBody>
          <a:bodyPr/>
          <a:lstStyle/>
          <a:p>
            <a:r>
              <a:rPr lang="en-US" dirty="0"/>
              <a:t>  Style and add color to help represent the meaning of a button</a:t>
            </a:r>
          </a:p>
        </p:txBody>
      </p:sp>
      <p:pic>
        <p:nvPicPr>
          <p:cNvPr id="4" name="Picture 3"/>
          <p:cNvPicPr>
            <a:picLocks noChangeAspect="1"/>
          </p:cNvPicPr>
          <p:nvPr/>
        </p:nvPicPr>
        <p:blipFill>
          <a:blip r:embed="rId2"/>
          <a:stretch>
            <a:fillRect/>
          </a:stretch>
        </p:blipFill>
        <p:spPr>
          <a:xfrm>
            <a:off x="3228085" y="2578100"/>
            <a:ext cx="5664200" cy="4279900"/>
          </a:xfrm>
          <a:prstGeom prst="rect">
            <a:avLst/>
          </a:prstGeom>
          <a:ln>
            <a:solidFill>
              <a:srgbClr val="7F7F7F"/>
            </a:solidFill>
          </a:ln>
        </p:spPr>
      </p:pic>
      <p:sp>
        <p:nvSpPr>
          <p:cNvPr id="6" name="Content Placeholder 2"/>
          <p:cNvSpPr txBox="1">
            <a:spLocks/>
          </p:cNvSpPr>
          <p:nvPr/>
        </p:nvSpPr>
        <p:spPr>
          <a:xfrm>
            <a:off x="282242" y="2706641"/>
            <a:ext cx="2694128" cy="3784167"/>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It's up to you what meaning your button has. A danger button doesn't come with any dangerous functionality unless you write that code! It is simply colored red to provide a visual clue to your user. </a:t>
            </a:r>
          </a:p>
          <a:p>
            <a:pPr marL="0" indent="0">
              <a:buNone/>
            </a:pPr>
            <a:r>
              <a:rPr lang="en-US" dirty="0"/>
              <a:t>It's up to you to add appropriate button functionality, and use the button classes to help your user navigate your app's UI.</a:t>
            </a:r>
          </a:p>
        </p:txBody>
      </p:sp>
    </p:spTree>
    <p:extLst>
      <p:ext uri="{BB962C8B-B14F-4D97-AF65-F5344CB8AC3E}">
        <p14:creationId xmlns:p14="http://schemas.microsoft.com/office/powerpoint/2010/main" val="278134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elements</a:t>
            </a:r>
          </a:p>
        </p:txBody>
      </p:sp>
      <p:sp>
        <p:nvSpPr>
          <p:cNvPr id="3" name="Content Placeholder 2"/>
          <p:cNvSpPr>
            <a:spLocks noGrp="1"/>
          </p:cNvSpPr>
          <p:nvPr>
            <p:ph idx="1"/>
          </p:nvPr>
        </p:nvSpPr>
        <p:spPr/>
        <p:txBody>
          <a:bodyPr>
            <a:normAutofit fontScale="92500" lnSpcReduction="10000"/>
          </a:bodyPr>
          <a:lstStyle/>
          <a:p>
            <a:r>
              <a:rPr lang="en-US" dirty="0"/>
              <a:t>Add </a:t>
            </a:r>
            <a:r>
              <a:rPr lang="en-US" b="1" dirty="0"/>
              <a:t>class</a:t>
            </a:r>
            <a:r>
              <a:rPr lang="en-US" dirty="0"/>
              <a:t> attributes to the elements you want to apply Bootstrap styles/layout management to</a:t>
            </a:r>
          </a:p>
          <a:p>
            <a:r>
              <a:rPr lang="en-US" dirty="0"/>
              <a:t>Need to use the specific class attributes Bootstrap recognizes </a:t>
            </a:r>
          </a:p>
          <a:p>
            <a:r>
              <a:rPr lang="en-US" dirty="0"/>
              <a:t>Reference here: </a:t>
            </a:r>
            <a:r>
              <a:rPr lang="en-US" dirty="0">
                <a:hlinkClick r:id="rId2"/>
              </a:rPr>
              <a:t>http://getbootstrap.com/css/</a:t>
            </a:r>
            <a:endParaRPr lang="en-US" dirty="0"/>
          </a:p>
          <a:p>
            <a:endParaRPr lang="en-US" dirty="0"/>
          </a:p>
          <a:p>
            <a:r>
              <a:rPr lang="en-US" dirty="0"/>
              <a:t>Note that some bootstrap components (e.g. tabs, navigation, carousels, some others) require JavaScript; examples in examples repo</a:t>
            </a:r>
          </a:p>
          <a:p>
            <a:pPr marL="0" indent="0">
              <a:buNone/>
            </a:pPr>
            <a:endParaRPr lang="en-US" dirty="0"/>
          </a:p>
          <a:p>
            <a:endParaRPr lang="en-US" dirty="0"/>
          </a:p>
        </p:txBody>
      </p:sp>
    </p:spTree>
    <p:extLst>
      <p:ext uri="{BB962C8B-B14F-4D97-AF65-F5344CB8AC3E}">
        <p14:creationId xmlns:p14="http://schemas.microsoft.com/office/powerpoint/2010/main" val="195928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pPr algn="l"/>
            <a:r>
              <a:rPr lang="en-US" dirty="0" err="1"/>
              <a:t>Jumbotron</a:t>
            </a:r>
            <a:br>
              <a:rPr lang="en-US" dirty="0"/>
            </a:br>
            <a:r>
              <a:rPr lang="en-US" sz="3100" dirty="0"/>
              <a:t>large wide element, used for page headers, titles, important information. Can contain other elements</a:t>
            </a:r>
            <a:br>
              <a:rPr lang="en-US" sz="3100" dirty="0"/>
            </a:br>
            <a:endParaRPr lang="en-US" dirty="0"/>
          </a:p>
        </p:txBody>
      </p:sp>
      <p:sp>
        <p:nvSpPr>
          <p:cNvPr id="3" name="Content Placeholder 2"/>
          <p:cNvSpPr>
            <a:spLocks noGrp="1"/>
          </p:cNvSpPr>
          <p:nvPr>
            <p:ph idx="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206307" y="1600200"/>
            <a:ext cx="7531623" cy="3759461"/>
          </a:xfrm>
          <a:prstGeom prst="rect">
            <a:avLst/>
          </a:prstGeom>
          <a:ln>
            <a:solidFill>
              <a:srgbClr val="7F7F7F"/>
            </a:solidFill>
          </a:ln>
        </p:spPr>
      </p:pic>
      <p:pic>
        <p:nvPicPr>
          <p:cNvPr id="6" name="Picture 5"/>
          <p:cNvPicPr>
            <a:picLocks noChangeAspect="1"/>
          </p:cNvPicPr>
          <p:nvPr/>
        </p:nvPicPr>
        <p:blipFill>
          <a:blip r:embed="rId3"/>
          <a:stretch>
            <a:fillRect/>
          </a:stretch>
        </p:blipFill>
        <p:spPr>
          <a:xfrm>
            <a:off x="3540124" y="3800069"/>
            <a:ext cx="5421029" cy="2932688"/>
          </a:xfrm>
          <a:prstGeom prst="rect">
            <a:avLst/>
          </a:prstGeom>
          <a:ln>
            <a:solidFill>
              <a:srgbClr val="7F7F7F"/>
            </a:solidFill>
          </a:ln>
        </p:spPr>
      </p:pic>
    </p:spTree>
    <p:extLst>
      <p:ext uri="{BB962C8B-B14F-4D97-AF65-F5344CB8AC3E}">
        <p14:creationId xmlns:p14="http://schemas.microsoft.com/office/powerpoint/2010/main" val="3992570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0033-7149-DE4C-9086-6D5CCE38502C}"/>
              </a:ext>
            </a:extLst>
          </p:cNvPr>
          <p:cNvSpPr>
            <a:spLocks noGrp="1"/>
          </p:cNvSpPr>
          <p:nvPr>
            <p:ph type="title"/>
          </p:nvPr>
        </p:nvSpPr>
        <p:spPr>
          <a:xfrm>
            <a:off x="457200" y="28956"/>
            <a:ext cx="8229600" cy="1143000"/>
          </a:xfrm>
        </p:spPr>
        <p:txBody>
          <a:bodyPr/>
          <a:lstStyle/>
          <a:p>
            <a:r>
              <a:rPr lang="en-US" dirty="0"/>
              <a:t>Add a jumbotron to your page</a:t>
            </a:r>
          </a:p>
        </p:txBody>
      </p:sp>
      <p:sp>
        <p:nvSpPr>
          <p:cNvPr id="3" name="Content Placeholder 2">
            <a:extLst>
              <a:ext uri="{FF2B5EF4-FFF2-40B4-BE49-F238E27FC236}">
                <a16:creationId xmlns:a16="http://schemas.microsoft.com/office/drawing/2014/main" id="{B4994301-7BC0-4040-A1B0-D453C54D1A4A}"/>
              </a:ext>
            </a:extLst>
          </p:cNvPr>
          <p:cNvSpPr>
            <a:spLocks noGrp="1"/>
          </p:cNvSpPr>
          <p:nvPr>
            <p:ph idx="1"/>
          </p:nvPr>
        </p:nvSpPr>
        <p:spPr>
          <a:xfrm>
            <a:off x="457200" y="1059288"/>
            <a:ext cx="8229600" cy="4525963"/>
          </a:xfrm>
        </p:spPr>
        <p:txBody>
          <a:bodyPr/>
          <a:lstStyle/>
          <a:p>
            <a:r>
              <a:rPr lang="en-US" dirty="0"/>
              <a:t>Add a div with class="jumbotron" </a:t>
            </a:r>
          </a:p>
          <a:p>
            <a:r>
              <a:rPr lang="en-US" dirty="0"/>
              <a:t>Put some header text in the jumbotron div</a:t>
            </a:r>
          </a:p>
        </p:txBody>
      </p:sp>
      <p:pic>
        <p:nvPicPr>
          <p:cNvPr id="4" name="Picture 3">
            <a:extLst>
              <a:ext uri="{FF2B5EF4-FFF2-40B4-BE49-F238E27FC236}">
                <a16:creationId xmlns:a16="http://schemas.microsoft.com/office/drawing/2014/main" id="{DD464B3F-20FD-904E-A52E-19A5A0679D95}"/>
              </a:ext>
            </a:extLst>
          </p:cNvPr>
          <p:cNvPicPr>
            <a:picLocks noChangeAspect="1"/>
          </p:cNvPicPr>
          <p:nvPr/>
        </p:nvPicPr>
        <p:blipFill>
          <a:blip r:embed="rId2"/>
          <a:stretch>
            <a:fillRect/>
          </a:stretch>
        </p:blipFill>
        <p:spPr>
          <a:xfrm>
            <a:off x="5869009" y="4181005"/>
            <a:ext cx="2985216" cy="2687421"/>
          </a:xfrm>
          <a:prstGeom prst="rect">
            <a:avLst/>
          </a:prstGeom>
          <a:ln>
            <a:solidFill>
              <a:schemeClr val="accent1"/>
            </a:solidFill>
          </a:ln>
        </p:spPr>
      </p:pic>
      <p:pic>
        <p:nvPicPr>
          <p:cNvPr id="5" name="Picture 4">
            <a:extLst>
              <a:ext uri="{FF2B5EF4-FFF2-40B4-BE49-F238E27FC236}">
                <a16:creationId xmlns:a16="http://schemas.microsoft.com/office/drawing/2014/main" id="{475A8031-3602-E44E-B774-0219B165CF3A}"/>
              </a:ext>
            </a:extLst>
          </p:cNvPr>
          <p:cNvPicPr>
            <a:picLocks noChangeAspect="1"/>
          </p:cNvPicPr>
          <p:nvPr/>
        </p:nvPicPr>
        <p:blipFill>
          <a:blip r:embed="rId3"/>
          <a:stretch>
            <a:fillRect/>
          </a:stretch>
        </p:blipFill>
        <p:spPr>
          <a:xfrm>
            <a:off x="289775" y="2297409"/>
            <a:ext cx="5929740" cy="1760862"/>
          </a:xfrm>
          <a:prstGeom prst="rect">
            <a:avLst/>
          </a:prstGeom>
        </p:spPr>
      </p:pic>
    </p:spTree>
    <p:extLst>
      <p:ext uri="{BB962C8B-B14F-4D97-AF65-F5344CB8AC3E}">
        <p14:creationId xmlns:p14="http://schemas.microsoft.com/office/powerpoint/2010/main" val="1767117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3AC3-F80F-7140-BC1B-D36EF5FF749A}"/>
              </a:ext>
            </a:extLst>
          </p:cNvPr>
          <p:cNvSpPr>
            <a:spLocks noGrp="1"/>
          </p:cNvSpPr>
          <p:nvPr>
            <p:ph type="title"/>
          </p:nvPr>
        </p:nvSpPr>
        <p:spPr/>
        <p:txBody>
          <a:bodyPr/>
          <a:lstStyle/>
          <a:p>
            <a:r>
              <a:rPr lang="en-US" dirty="0"/>
              <a:t>Margins and padding</a:t>
            </a:r>
          </a:p>
        </p:txBody>
      </p:sp>
      <p:sp>
        <p:nvSpPr>
          <p:cNvPr id="3" name="Content Placeholder 2">
            <a:extLst>
              <a:ext uri="{FF2B5EF4-FFF2-40B4-BE49-F238E27FC236}">
                <a16:creationId xmlns:a16="http://schemas.microsoft.com/office/drawing/2014/main" id="{E733D658-10B6-574C-AC3C-222AAF57E98C}"/>
              </a:ext>
            </a:extLst>
          </p:cNvPr>
          <p:cNvSpPr>
            <a:spLocks noGrp="1"/>
          </p:cNvSpPr>
          <p:nvPr>
            <p:ph idx="1"/>
          </p:nvPr>
        </p:nvSpPr>
        <p:spPr/>
        <p:txBody>
          <a:bodyPr>
            <a:normAutofit/>
          </a:bodyPr>
          <a:lstStyle/>
          <a:p>
            <a:r>
              <a:rPr lang="en-US" sz="2800" dirty="0"/>
              <a:t>Add the class "m-3" to your page body to apply a margin to the body</a:t>
            </a:r>
          </a:p>
          <a:p>
            <a:r>
              <a:rPr lang="en-US" sz="2800" dirty="0"/>
              <a:t>m-1, m-2, m-3, m-4, m-5 for different sized margins</a:t>
            </a:r>
          </a:p>
          <a:p>
            <a:r>
              <a:rPr lang="en-US" sz="2800" dirty="0"/>
              <a:t>Can apply to certain sides, for example</a:t>
            </a:r>
          </a:p>
          <a:p>
            <a:pPr lvl="1"/>
            <a:r>
              <a:rPr lang="en-US" sz="2400" dirty="0"/>
              <a:t>mt-3 adds margin 3 to the top</a:t>
            </a:r>
          </a:p>
          <a:p>
            <a:pPr lvl="1"/>
            <a:r>
              <a:rPr lang="en-US" sz="2400" dirty="0"/>
              <a:t>ml-2 adds margin 2 to the left</a:t>
            </a:r>
          </a:p>
          <a:p>
            <a:r>
              <a:rPr lang="en-US" sz="2800" dirty="0"/>
              <a:t>Add class="ml-5" to your form</a:t>
            </a:r>
          </a:p>
        </p:txBody>
      </p:sp>
      <p:pic>
        <p:nvPicPr>
          <p:cNvPr id="4" name="Picture 3">
            <a:extLst>
              <a:ext uri="{FF2B5EF4-FFF2-40B4-BE49-F238E27FC236}">
                <a16:creationId xmlns:a16="http://schemas.microsoft.com/office/drawing/2014/main" id="{374ECECF-F3D0-F040-ACB9-AEF75E063E79}"/>
              </a:ext>
            </a:extLst>
          </p:cNvPr>
          <p:cNvPicPr>
            <a:picLocks noChangeAspect="1"/>
          </p:cNvPicPr>
          <p:nvPr/>
        </p:nvPicPr>
        <p:blipFill>
          <a:blip r:embed="rId2"/>
          <a:stretch>
            <a:fillRect/>
          </a:stretch>
        </p:blipFill>
        <p:spPr>
          <a:xfrm>
            <a:off x="144798" y="5148263"/>
            <a:ext cx="5003800" cy="977900"/>
          </a:xfrm>
          <a:prstGeom prst="rect">
            <a:avLst/>
          </a:prstGeom>
        </p:spPr>
      </p:pic>
      <p:pic>
        <p:nvPicPr>
          <p:cNvPr id="6" name="Picture 5">
            <a:extLst>
              <a:ext uri="{FF2B5EF4-FFF2-40B4-BE49-F238E27FC236}">
                <a16:creationId xmlns:a16="http://schemas.microsoft.com/office/drawing/2014/main" id="{75575328-B171-0F4E-891E-21A8E5761BBD}"/>
              </a:ext>
            </a:extLst>
          </p:cNvPr>
          <p:cNvPicPr>
            <a:picLocks noChangeAspect="1"/>
          </p:cNvPicPr>
          <p:nvPr/>
        </p:nvPicPr>
        <p:blipFill>
          <a:blip r:embed="rId3"/>
          <a:stretch>
            <a:fillRect/>
          </a:stretch>
        </p:blipFill>
        <p:spPr>
          <a:xfrm>
            <a:off x="5753547" y="3629655"/>
            <a:ext cx="2933253" cy="3037216"/>
          </a:xfrm>
          <a:prstGeom prst="rect">
            <a:avLst/>
          </a:prstGeom>
          <a:ln>
            <a:solidFill>
              <a:schemeClr val="accent1"/>
            </a:solidFill>
          </a:ln>
        </p:spPr>
      </p:pic>
      <p:sp>
        <p:nvSpPr>
          <p:cNvPr id="7" name="TextBox 6">
            <a:extLst>
              <a:ext uri="{FF2B5EF4-FFF2-40B4-BE49-F238E27FC236}">
                <a16:creationId xmlns:a16="http://schemas.microsoft.com/office/drawing/2014/main" id="{8E9F07E4-0EEF-F54F-8FD1-1556622846F0}"/>
              </a:ext>
            </a:extLst>
          </p:cNvPr>
          <p:cNvSpPr txBox="1"/>
          <p:nvPr/>
        </p:nvSpPr>
        <p:spPr>
          <a:xfrm>
            <a:off x="6896572" y="6235504"/>
            <a:ext cx="2183034" cy="646331"/>
          </a:xfrm>
          <a:prstGeom prst="rect">
            <a:avLst/>
          </a:prstGeom>
          <a:solidFill>
            <a:schemeClr val="bg1"/>
          </a:solidFill>
          <a:ln>
            <a:solidFill>
              <a:schemeClr val="accent1"/>
            </a:solidFill>
          </a:ln>
        </p:spPr>
        <p:txBody>
          <a:bodyPr wrap="none" rtlCol="0">
            <a:spAutoFit/>
          </a:bodyPr>
          <a:lstStyle/>
          <a:p>
            <a:r>
              <a:rPr lang="en-US" dirty="0"/>
              <a:t>Entire page, margin 3</a:t>
            </a:r>
          </a:p>
          <a:p>
            <a:r>
              <a:rPr lang="en-US" dirty="0"/>
              <a:t>form left margin 5</a:t>
            </a:r>
          </a:p>
        </p:txBody>
      </p:sp>
    </p:spTree>
    <p:extLst>
      <p:ext uri="{BB962C8B-B14F-4D97-AF65-F5344CB8AC3E}">
        <p14:creationId xmlns:p14="http://schemas.microsoft.com/office/powerpoint/2010/main" val="4084859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290CF-045E-F64F-AB88-5C8245E6D61F}"/>
              </a:ext>
            </a:extLst>
          </p:cNvPr>
          <p:cNvSpPr>
            <a:spLocks noGrp="1"/>
          </p:cNvSpPr>
          <p:nvPr>
            <p:ph type="title"/>
          </p:nvPr>
        </p:nvSpPr>
        <p:spPr/>
        <p:txBody>
          <a:bodyPr/>
          <a:lstStyle/>
          <a:p>
            <a:r>
              <a:rPr lang="en-US" dirty="0"/>
              <a:t>Style inputs</a:t>
            </a:r>
          </a:p>
        </p:txBody>
      </p:sp>
      <p:sp>
        <p:nvSpPr>
          <p:cNvPr id="3" name="Content Placeholder 2">
            <a:extLst>
              <a:ext uri="{FF2B5EF4-FFF2-40B4-BE49-F238E27FC236}">
                <a16:creationId xmlns:a16="http://schemas.microsoft.com/office/drawing/2014/main" id="{26D588BF-25F5-2A46-AE64-F4D6CF3B24E2}"/>
              </a:ext>
            </a:extLst>
          </p:cNvPr>
          <p:cNvSpPr>
            <a:spLocks noGrp="1"/>
          </p:cNvSpPr>
          <p:nvPr>
            <p:ph idx="1"/>
          </p:nvPr>
        </p:nvSpPr>
        <p:spPr/>
        <p:txBody>
          <a:bodyPr/>
          <a:lstStyle/>
          <a:p>
            <a:r>
              <a:rPr lang="en-US" dirty="0"/>
              <a:t>Add the class="form-control" to your input text and text area</a:t>
            </a:r>
          </a:p>
        </p:txBody>
      </p:sp>
      <p:pic>
        <p:nvPicPr>
          <p:cNvPr id="4" name="Picture 3">
            <a:extLst>
              <a:ext uri="{FF2B5EF4-FFF2-40B4-BE49-F238E27FC236}">
                <a16:creationId xmlns:a16="http://schemas.microsoft.com/office/drawing/2014/main" id="{D13D9B8C-C100-3740-8AC1-E421D6A4FEF6}"/>
              </a:ext>
            </a:extLst>
          </p:cNvPr>
          <p:cNvPicPr>
            <a:picLocks noChangeAspect="1"/>
          </p:cNvPicPr>
          <p:nvPr/>
        </p:nvPicPr>
        <p:blipFill>
          <a:blip r:embed="rId2"/>
          <a:stretch>
            <a:fillRect/>
          </a:stretch>
        </p:blipFill>
        <p:spPr>
          <a:xfrm>
            <a:off x="6014434" y="4347756"/>
            <a:ext cx="2592052" cy="2322248"/>
          </a:xfrm>
          <a:prstGeom prst="rect">
            <a:avLst/>
          </a:prstGeom>
          <a:ln>
            <a:solidFill>
              <a:schemeClr val="accent1"/>
            </a:solidFill>
          </a:ln>
        </p:spPr>
      </p:pic>
      <p:pic>
        <p:nvPicPr>
          <p:cNvPr id="5" name="Picture 4">
            <a:extLst>
              <a:ext uri="{FF2B5EF4-FFF2-40B4-BE49-F238E27FC236}">
                <a16:creationId xmlns:a16="http://schemas.microsoft.com/office/drawing/2014/main" id="{54F36679-5DF5-9F42-9DEF-52DF2A47517E}"/>
              </a:ext>
            </a:extLst>
          </p:cNvPr>
          <p:cNvPicPr>
            <a:picLocks noChangeAspect="1"/>
          </p:cNvPicPr>
          <p:nvPr/>
        </p:nvPicPr>
        <p:blipFill>
          <a:blip r:embed="rId3"/>
          <a:stretch>
            <a:fillRect/>
          </a:stretch>
        </p:blipFill>
        <p:spPr>
          <a:xfrm>
            <a:off x="560231" y="2707735"/>
            <a:ext cx="7353300" cy="1333500"/>
          </a:xfrm>
          <a:prstGeom prst="rect">
            <a:avLst/>
          </a:prstGeom>
        </p:spPr>
      </p:pic>
    </p:spTree>
    <p:extLst>
      <p:ext uri="{BB962C8B-B14F-4D97-AF65-F5344CB8AC3E}">
        <p14:creationId xmlns:p14="http://schemas.microsoft.com/office/powerpoint/2010/main" val="390562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0CCF-6C98-D04E-B2F4-AC99B52A2496}"/>
              </a:ext>
            </a:extLst>
          </p:cNvPr>
          <p:cNvSpPr>
            <a:spLocks noGrp="1"/>
          </p:cNvSpPr>
          <p:nvPr>
            <p:ph type="title"/>
          </p:nvPr>
        </p:nvSpPr>
        <p:spPr/>
        <p:txBody>
          <a:bodyPr/>
          <a:lstStyle/>
          <a:p>
            <a:r>
              <a:rPr lang="en-US" dirty="0"/>
              <a:t>Warmup</a:t>
            </a:r>
          </a:p>
        </p:txBody>
      </p:sp>
      <p:sp>
        <p:nvSpPr>
          <p:cNvPr id="3" name="Content Placeholder 2">
            <a:extLst>
              <a:ext uri="{FF2B5EF4-FFF2-40B4-BE49-F238E27FC236}">
                <a16:creationId xmlns:a16="http://schemas.microsoft.com/office/drawing/2014/main" id="{6B9FA1F1-9E20-FF4D-856E-91F2B5AEAFE7}"/>
              </a:ext>
            </a:extLst>
          </p:cNvPr>
          <p:cNvSpPr>
            <a:spLocks noGrp="1"/>
          </p:cNvSpPr>
          <p:nvPr>
            <p:ph idx="1"/>
          </p:nvPr>
        </p:nvSpPr>
        <p:spPr/>
        <p:txBody>
          <a:bodyPr/>
          <a:lstStyle/>
          <a:p>
            <a:r>
              <a:rPr lang="en-US" dirty="0"/>
              <a:t>Recall the accidental missile alert sent to residents of Hawaii in January 2018</a:t>
            </a:r>
          </a:p>
          <a:p>
            <a:endParaRPr lang="en-US" dirty="0"/>
          </a:p>
          <a:p>
            <a:r>
              <a:rPr lang="en-US" dirty="0"/>
              <a:t>Which option is the </a:t>
            </a:r>
          </a:p>
          <a:p>
            <a:pPr marL="0" indent="0">
              <a:buNone/>
            </a:pPr>
            <a:r>
              <a:rPr lang="en-US" dirty="0"/>
              <a:t>alert test, and which</a:t>
            </a:r>
          </a:p>
          <a:p>
            <a:pPr marL="0" indent="0">
              <a:buNone/>
            </a:pPr>
            <a:r>
              <a:rPr lang="en-US" dirty="0"/>
              <a:t>is the real alert??</a:t>
            </a:r>
          </a:p>
          <a:p>
            <a:endParaRPr lang="en-US" dirty="0"/>
          </a:p>
        </p:txBody>
      </p:sp>
      <p:pic>
        <p:nvPicPr>
          <p:cNvPr id="4" name="Picture 3">
            <a:extLst>
              <a:ext uri="{FF2B5EF4-FFF2-40B4-BE49-F238E27FC236}">
                <a16:creationId xmlns:a16="http://schemas.microsoft.com/office/drawing/2014/main" id="{97385D96-DD4C-2147-9CF9-DB4D7566B5AC}"/>
              </a:ext>
            </a:extLst>
          </p:cNvPr>
          <p:cNvPicPr>
            <a:picLocks noChangeAspect="1"/>
          </p:cNvPicPr>
          <p:nvPr/>
        </p:nvPicPr>
        <p:blipFill>
          <a:blip r:embed="rId2"/>
          <a:stretch>
            <a:fillRect/>
          </a:stretch>
        </p:blipFill>
        <p:spPr>
          <a:xfrm>
            <a:off x="4427932" y="2928936"/>
            <a:ext cx="4530329" cy="3624263"/>
          </a:xfrm>
          <a:prstGeom prst="rect">
            <a:avLst/>
          </a:prstGeom>
        </p:spPr>
      </p:pic>
      <p:sp>
        <p:nvSpPr>
          <p:cNvPr id="5" name="Rectangle 4">
            <a:extLst>
              <a:ext uri="{FF2B5EF4-FFF2-40B4-BE49-F238E27FC236}">
                <a16:creationId xmlns:a16="http://schemas.microsoft.com/office/drawing/2014/main" id="{826819F2-3C64-C44F-895D-04EE48E1B155}"/>
              </a:ext>
            </a:extLst>
          </p:cNvPr>
          <p:cNvSpPr/>
          <p:nvPr/>
        </p:nvSpPr>
        <p:spPr>
          <a:xfrm>
            <a:off x="592931" y="5662394"/>
            <a:ext cx="3699271" cy="646331"/>
          </a:xfrm>
          <a:prstGeom prst="rect">
            <a:avLst/>
          </a:prstGeom>
        </p:spPr>
        <p:txBody>
          <a:bodyPr wrap="square">
            <a:spAutoFit/>
          </a:bodyPr>
          <a:lstStyle/>
          <a:p>
            <a:r>
              <a:rPr lang="en-US" dirty="0">
                <a:hlinkClick r:id="rId3"/>
              </a:rPr>
              <a:t>https://en.wikipedia.org/wiki/2018_Hawaii_false_missile_alert</a:t>
            </a:r>
            <a:r>
              <a:rPr lang="en-US" dirty="0"/>
              <a:t> </a:t>
            </a:r>
          </a:p>
        </p:txBody>
      </p:sp>
    </p:spTree>
    <p:extLst>
      <p:ext uri="{BB962C8B-B14F-4D97-AF65-F5344CB8AC3E}">
        <p14:creationId xmlns:p14="http://schemas.microsoft.com/office/powerpoint/2010/main" val="1557907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459F-733E-6445-952A-E779239EC773}"/>
              </a:ext>
            </a:extLst>
          </p:cNvPr>
          <p:cNvSpPr>
            <a:spLocks noGrp="1"/>
          </p:cNvSpPr>
          <p:nvPr>
            <p:ph type="title"/>
          </p:nvPr>
        </p:nvSpPr>
        <p:spPr/>
        <p:txBody>
          <a:bodyPr/>
          <a:lstStyle/>
          <a:p>
            <a:r>
              <a:rPr lang="en-US" dirty="0"/>
              <a:t>Style radio buttons</a:t>
            </a:r>
          </a:p>
        </p:txBody>
      </p:sp>
      <p:sp>
        <p:nvSpPr>
          <p:cNvPr id="3" name="Content Placeholder 2">
            <a:extLst>
              <a:ext uri="{FF2B5EF4-FFF2-40B4-BE49-F238E27FC236}">
                <a16:creationId xmlns:a16="http://schemas.microsoft.com/office/drawing/2014/main" id="{8B30BEEA-7AEB-E64C-B1E6-9085314B89C3}"/>
              </a:ext>
            </a:extLst>
          </p:cNvPr>
          <p:cNvSpPr>
            <a:spLocks noGrp="1"/>
          </p:cNvSpPr>
          <p:nvPr>
            <p:ph idx="1"/>
          </p:nvPr>
        </p:nvSpPr>
        <p:spPr>
          <a:xfrm>
            <a:off x="457200" y="1337145"/>
            <a:ext cx="8229600" cy="4525963"/>
          </a:xfrm>
        </p:spPr>
        <p:txBody>
          <a:bodyPr/>
          <a:lstStyle/>
          <a:p>
            <a:r>
              <a:rPr lang="en-US" dirty="0"/>
              <a:t>A little more work</a:t>
            </a:r>
          </a:p>
          <a:p>
            <a:r>
              <a:rPr lang="en-US" dirty="0"/>
              <a:t>Each radio button &amp; input needs to be in a div with class="form-check"</a:t>
            </a:r>
          </a:p>
          <a:p>
            <a:r>
              <a:rPr lang="en-US" dirty="0"/>
              <a:t>Give the radio button input the class="form-check-input"</a:t>
            </a:r>
          </a:p>
          <a:p>
            <a:r>
              <a:rPr lang="en-US" dirty="0"/>
              <a:t>Give the label the class="form-check-label"</a:t>
            </a:r>
          </a:p>
        </p:txBody>
      </p:sp>
      <p:pic>
        <p:nvPicPr>
          <p:cNvPr id="5" name="Picture 4">
            <a:extLst>
              <a:ext uri="{FF2B5EF4-FFF2-40B4-BE49-F238E27FC236}">
                <a16:creationId xmlns:a16="http://schemas.microsoft.com/office/drawing/2014/main" id="{36171C94-E70B-9E49-848A-6466F0FAD871}"/>
              </a:ext>
            </a:extLst>
          </p:cNvPr>
          <p:cNvPicPr>
            <a:picLocks noChangeAspect="1"/>
          </p:cNvPicPr>
          <p:nvPr/>
        </p:nvPicPr>
        <p:blipFill>
          <a:blip r:embed="rId2"/>
          <a:stretch>
            <a:fillRect/>
          </a:stretch>
        </p:blipFill>
        <p:spPr>
          <a:xfrm>
            <a:off x="982640" y="4845498"/>
            <a:ext cx="6946900" cy="1803400"/>
          </a:xfrm>
          <a:prstGeom prst="rect">
            <a:avLst/>
          </a:prstGeom>
        </p:spPr>
      </p:pic>
    </p:spTree>
    <p:extLst>
      <p:ext uri="{BB962C8B-B14F-4D97-AF65-F5344CB8AC3E}">
        <p14:creationId xmlns:p14="http://schemas.microsoft.com/office/powerpoint/2010/main" val="2630922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103E-AB0A-5346-B600-0B162101A190}"/>
              </a:ext>
            </a:extLst>
          </p:cNvPr>
          <p:cNvSpPr>
            <a:spLocks noGrp="1"/>
          </p:cNvSpPr>
          <p:nvPr>
            <p:ph type="title"/>
          </p:nvPr>
        </p:nvSpPr>
        <p:spPr/>
        <p:txBody>
          <a:bodyPr/>
          <a:lstStyle/>
          <a:p>
            <a:r>
              <a:rPr lang="en-US" dirty="0"/>
              <a:t>Styled radio buttons</a:t>
            </a:r>
          </a:p>
        </p:txBody>
      </p:sp>
      <p:pic>
        <p:nvPicPr>
          <p:cNvPr id="4" name="Content Placeholder 3">
            <a:extLst>
              <a:ext uri="{FF2B5EF4-FFF2-40B4-BE49-F238E27FC236}">
                <a16:creationId xmlns:a16="http://schemas.microsoft.com/office/drawing/2014/main" id="{5E3ABC20-4475-8D4F-9E20-87C99B18273D}"/>
              </a:ext>
            </a:extLst>
          </p:cNvPr>
          <p:cNvPicPr>
            <a:picLocks noGrp="1" noChangeAspect="1"/>
          </p:cNvPicPr>
          <p:nvPr>
            <p:ph idx="1"/>
          </p:nvPr>
        </p:nvPicPr>
        <p:blipFill>
          <a:blip r:embed="rId2"/>
          <a:stretch>
            <a:fillRect/>
          </a:stretch>
        </p:blipFill>
        <p:spPr>
          <a:xfrm>
            <a:off x="4572000" y="1677474"/>
            <a:ext cx="3383654" cy="4525963"/>
          </a:xfrm>
          <a:prstGeom prst="rect">
            <a:avLst/>
          </a:prstGeom>
          <a:ln>
            <a:solidFill>
              <a:schemeClr val="accent1"/>
            </a:solidFill>
          </a:ln>
        </p:spPr>
      </p:pic>
    </p:spTree>
    <p:extLst>
      <p:ext uri="{BB962C8B-B14F-4D97-AF65-F5344CB8AC3E}">
        <p14:creationId xmlns:p14="http://schemas.microsoft.com/office/powerpoint/2010/main" val="1964180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DC6-2562-FE43-8B4A-805B06940E78}"/>
              </a:ext>
            </a:extLst>
          </p:cNvPr>
          <p:cNvSpPr>
            <a:spLocks noGrp="1"/>
          </p:cNvSpPr>
          <p:nvPr>
            <p:ph type="title"/>
          </p:nvPr>
        </p:nvSpPr>
        <p:spPr>
          <a:xfrm>
            <a:off x="457200" y="120091"/>
            <a:ext cx="8229600" cy="1143000"/>
          </a:xfrm>
        </p:spPr>
        <p:txBody>
          <a:bodyPr/>
          <a:lstStyle/>
          <a:p>
            <a:r>
              <a:rPr lang="en-US" dirty="0"/>
              <a:t>A top margin for the submit button</a:t>
            </a:r>
          </a:p>
        </p:txBody>
      </p:sp>
      <p:sp>
        <p:nvSpPr>
          <p:cNvPr id="3" name="Content Placeholder 2">
            <a:extLst>
              <a:ext uri="{FF2B5EF4-FFF2-40B4-BE49-F238E27FC236}">
                <a16:creationId xmlns:a16="http://schemas.microsoft.com/office/drawing/2014/main" id="{3D4B7B91-B7EA-DD48-940B-D6D0C4C66645}"/>
              </a:ext>
            </a:extLst>
          </p:cNvPr>
          <p:cNvSpPr>
            <a:spLocks noGrp="1"/>
          </p:cNvSpPr>
          <p:nvPr>
            <p:ph idx="1"/>
          </p:nvPr>
        </p:nvSpPr>
        <p:spPr>
          <a:xfrm>
            <a:off x="457200" y="1263091"/>
            <a:ext cx="8229600" cy="4525963"/>
          </a:xfrm>
        </p:spPr>
        <p:txBody>
          <a:bodyPr/>
          <a:lstStyle/>
          <a:p>
            <a:r>
              <a:rPr lang="en-US" dirty="0"/>
              <a:t>Add class="mt-2" to the submit button</a:t>
            </a:r>
          </a:p>
          <a:p>
            <a:r>
              <a:rPr lang="en-US" dirty="0"/>
              <a:t>Notice this elements already has some classes </a:t>
            </a:r>
          </a:p>
          <a:p>
            <a:r>
              <a:rPr lang="en-US" dirty="0"/>
              <a:t>You can add as many classes to an element as you want, separated with spaces</a:t>
            </a:r>
          </a:p>
        </p:txBody>
      </p:sp>
      <p:pic>
        <p:nvPicPr>
          <p:cNvPr id="4" name="Picture 3">
            <a:extLst>
              <a:ext uri="{FF2B5EF4-FFF2-40B4-BE49-F238E27FC236}">
                <a16:creationId xmlns:a16="http://schemas.microsoft.com/office/drawing/2014/main" id="{1B15077A-CE14-1841-96AE-F573682A63A3}"/>
              </a:ext>
            </a:extLst>
          </p:cNvPr>
          <p:cNvPicPr>
            <a:picLocks noChangeAspect="1"/>
          </p:cNvPicPr>
          <p:nvPr/>
        </p:nvPicPr>
        <p:blipFill>
          <a:blip r:embed="rId2"/>
          <a:stretch>
            <a:fillRect/>
          </a:stretch>
        </p:blipFill>
        <p:spPr>
          <a:xfrm>
            <a:off x="457200" y="3606889"/>
            <a:ext cx="7549305" cy="965110"/>
          </a:xfrm>
          <a:prstGeom prst="rect">
            <a:avLst/>
          </a:prstGeom>
        </p:spPr>
      </p:pic>
      <p:pic>
        <p:nvPicPr>
          <p:cNvPr id="5" name="Picture 4">
            <a:extLst>
              <a:ext uri="{FF2B5EF4-FFF2-40B4-BE49-F238E27FC236}">
                <a16:creationId xmlns:a16="http://schemas.microsoft.com/office/drawing/2014/main" id="{D1E357FA-47B6-E641-99A8-76A634319343}"/>
              </a:ext>
            </a:extLst>
          </p:cNvPr>
          <p:cNvPicPr>
            <a:picLocks noChangeAspect="1"/>
          </p:cNvPicPr>
          <p:nvPr/>
        </p:nvPicPr>
        <p:blipFill>
          <a:blip r:embed="rId3"/>
          <a:stretch>
            <a:fillRect/>
          </a:stretch>
        </p:blipFill>
        <p:spPr>
          <a:xfrm>
            <a:off x="5731098" y="4400769"/>
            <a:ext cx="3083773" cy="2205612"/>
          </a:xfrm>
          <a:prstGeom prst="rect">
            <a:avLst/>
          </a:prstGeom>
          <a:ln>
            <a:solidFill>
              <a:schemeClr val="accent1"/>
            </a:solidFill>
          </a:ln>
        </p:spPr>
      </p:pic>
    </p:spTree>
    <p:extLst>
      <p:ext uri="{BB962C8B-B14F-4D97-AF65-F5344CB8AC3E}">
        <p14:creationId xmlns:p14="http://schemas.microsoft.com/office/powerpoint/2010/main" val="382741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8735-7A19-C34C-9D71-9ACDADF2B7AD}"/>
              </a:ext>
            </a:extLst>
          </p:cNvPr>
          <p:cNvSpPr>
            <a:spLocks noGrp="1"/>
          </p:cNvSpPr>
          <p:nvPr>
            <p:ph type="title"/>
          </p:nvPr>
        </p:nvSpPr>
        <p:spPr>
          <a:xfrm>
            <a:off x="457200" y="0"/>
            <a:ext cx="8229600" cy="1143000"/>
          </a:xfrm>
        </p:spPr>
        <p:txBody>
          <a:bodyPr/>
          <a:lstStyle/>
          <a:p>
            <a:r>
              <a:rPr lang="en-US" dirty="0"/>
              <a:t>Adding your own styles</a:t>
            </a:r>
          </a:p>
        </p:txBody>
      </p:sp>
      <p:sp>
        <p:nvSpPr>
          <p:cNvPr id="3" name="Content Placeholder 2">
            <a:extLst>
              <a:ext uri="{FF2B5EF4-FFF2-40B4-BE49-F238E27FC236}">
                <a16:creationId xmlns:a16="http://schemas.microsoft.com/office/drawing/2014/main" id="{F01A8C1E-25D7-2B43-B15A-8DB740F01D6A}"/>
              </a:ext>
            </a:extLst>
          </p:cNvPr>
          <p:cNvSpPr>
            <a:spLocks noGrp="1"/>
          </p:cNvSpPr>
          <p:nvPr>
            <p:ph idx="1"/>
          </p:nvPr>
        </p:nvSpPr>
        <p:spPr>
          <a:xfrm>
            <a:off x="457200" y="1143000"/>
            <a:ext cx="8493617" cy="4525963"/>
          </a:xfrm>
        </p:spPr>
        <p:txBody>
          <a:bodyPr>
            <a:normAutofit/>
          </a:bodyPr>
          <a:lstStyle/>
          <a:p>
            <a:r>
              <a:rPr lang="en-US" sz="2800" dirty="0"/>
              <a:t>For example, we might like to change the color of the jumbotron, or use a different font</a:t>
            </a:r>
          </a:p>
          <a:p>
            <a:r>
              <a:rPr lang="en-US" sz="2800" dirty="0"/>
              <a:t>Create a new stylesheet called </a:t>
            </a:r>
            <a:r>
              <a:rPr lang="en-US" sz="2800" b="1" dirty="0"/>
              <a:t>feedback-</a:t>
            </a:r>
            <a:r>
              <a:rPr lang="en-US" sz="2800" b="1" dirty="0" err="1"/>
              <a:t>styles.css</a:t>
            </a:r>
            <a:endParaRPr lang="en-US" sz="2800" b="1" dirty="0"/>
          </a:p>
          <a:p>
            <a:r>
              <a:rPr lang="en-US" sz="2800" dirty="0"/>
              <a:t>Add a link to your stylesheet in the head of your page, </a:t>
            </a:r>
            <a:r>
              <a:rPr lang="en-US" sz="2800" b="1" dirty="0"/>
              <a:t>after</a:t>
            </a:r>
            <a:r>
              <a:rPr lang="en-US" sz="2800" dirty="0"/>
              <a:t> the bootstrap link</a:t>
            </a:r>
          </a:p>
          <a:p>
            <a:r>
              <a:rPr lang="en-US" sz="2800" dirty="0"/>
              <a:t>This means the bootstrap styles will be applied first, and then your styles - so yours can override Bootstrap if needed</a:t>
            </a:r>
          </a:p>
          <a:p>
            <a:endParaRPr lang="en-US" sz="2800" dirty="0"/>
          </a:p>
        </p:txBody>
      </p:sp>
      <p:pic>
        <p:nvPicPr>
          <p:cNvPr id="4" name="Picture 3">
            <a:extLst>
              <a:ext uri="{FF2B5EF4-FFF2-40B4-BE49-F238E27FC236}">
                <a16:creationId xmlns:a16="http://schemas.microsoft.com/office/drawing/2014/main" id="{5C14577F-ABCF-9A45-BF4B-140FEE3B6EE9}"/>
              </a:ext>
            </a:extLst>
          </p:cNvPr>
          <p:cNvPicPr>
            <a:picLocks noChangeAspect="1"/>
          </p:cNvPicPr>
          <p:nvPr/>
        </p:nvPicPr>
        <p:blipFill>
          <a:blip r:embed="rId2"/>
          <a:stretch>
            <a:fillRect/>
          </a:stretch>
        </p:blipFill>
        <p:spPr>
          <a:xfrm>
            <a:off x="330200" y="4864726"/>
            <a:ext cx="8356600" cy="1790700"/>
          </a:xfrm>
          <a:prstGeom prst="rect">
            <a:avLst/>
          </a:prstGeom>
        </p:spPr>
      </p:pic>
    </p:spTree>
    <p:extLst>
      <p:ext uri="{BB962C8B-B14F-4D97-AF65-F5344CB8AC3E}">
        <p14:creationId xmlns:p14="http://schemas.microsoft.com/office/powerpoint/2010/main" val="569672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CSS works like before</a:t>
            </a:r>
          </a:p>
        </p:txBody>
      </p:sp>
      <p:sp>
        <p:nvSpPr>
          <p:cNvPr id="3" name="Content Placeholder 2"/>
          <p:cNvSpPr>
            <a:spLocks noGrp="1"/>
          </p:cNvSpPr>
          <p:nvPr>
            <p:ph idx="1"/>
          </p:nvPr>
        </p:nvSpPr>
        <p:spPr/>
        <p:txBody>
          <a:bodyPr/>
          <a:lstStyle/>
          <a:p>
            <a:r>
              <a:rPr lang="en-US" dirty="0"/>
              <a:t>Example of applying a style for every element of a certain type</a:t>
            </a:r>
          </a:p>
        </p:txBody>
      </p:sp>
      <p:pic>
        <p:nvPicPr>
          <p:cNvPr id="4" name="Picture 3"/>
          <p:cNvPicPr>
            <a:picLocks noChangeAspect="1"/>
          </p:cNvPicPr>
          <p:nvPr/>
        </p:nvPicPr>
        <p:blipFill>
          <a:blip r:embed="rId2"/>
          <a:stretch>
            <a:fillRect/>
          </a:stretch>
        </p:blipFill>
        <p:spPr>
          <a:xfrm>
            <a:off x="1625348" y="3023049"/>
            <a:ext cx="5621284" cy="2763953"/>
          </a:xfrm>
          <a:prstGeom prst="rect">
            <a:avLst/>
          </a:prstGeom>
        </p:spPr>
      </p:pic>
    </p:spTree>
    <p:extLst>
      <p:ext uri="{BB962C8B-B14F-4D97-AF65-F5344CB8AC3E}">
        <p14:creationId xmlns:p14="http://schemas.microsoft.com/office/powerpoint/2010/main" val="1591628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CSS Classes</a:t>
            </a:r>
          </a:p>
        </p:txBody>
      </p:sp>
      <p:sp>
        <p:nvSpPr>
          <p:cNvPr id="3" name="Content Placeholder 2"/>
          <p:cNvSpPr>
            <a:spLocks noGrp="1"/>
          </p:cNvSpPr>
          <p:nvPr>
            <p:ph idx="1"/>
          </p:nvPr>
        </p:nvSpPr>
        <p:spPr/>
        <p:txBody>
          <a:bodyPr/>
          <a:lstStyle/>
          <a:p>
            <a:r>
              <a:rPr lang="en-US" dirty="0"/>
              <a:t>Add a class attribute to one or more elements</a:t>
            </a:r>
          </a:p>
          <a:p>
            <a:r>
              <a:rPr lang="en-US" dirty="0"/>
              <a:t>use .</a:t>
            </a:r>
            <a:r>
              <a:rPr lang="en-US" dirty="0" err="1"/>
              <a:t>classname</a:t>
            </a:r>
            <a:r>
              <a:rPr lang="en-US" dirty="0"/>
              <a:t> in CSS to apply styles to elements with that class</a:t>
            </a:r>
          </a:p>
          <a:p>
            <a:pPr marL="0" indent="0">
              <a:buNone/>
            </a:pPr>
            <a:r>
              <a:rPr lang="en-US" dirty="0"/>
              <a:t>Example: make elements with class="skill" grey</a:t>
            </a:r>
          </a:p>
        </p:txBody>
      </p:sp>
      <p:pic>
        <p:nvPicPr>
          <p:cNvPr id="5" name="Picture 4"/>
          <p:cNvPicPr>
            <a:picLocks noChangeAspect="1"/>
          </p:cNvPicPr>
          <p:nvPr/>
        </p:nvPicPr>
        <p:blipFill>
          <a:blip r:embed="rId2"/>
          <a:stretch>
            <a:fillRect/>
          </a:stretch>
        </p:blipFill>
        <p:spPr>
          <a:xfrm>
            <a:off x="2862313" y="4307509"/>
            <a:ext cx="4978775" cy="1615454"/>
          </a:xfrm>
          <a:prstGeom prst="rect">
            <a:avLst/>
          </a:prstGeom>
          <a:ln w="28575" cmpd="sng">
            <a:solidFill>
              <a:srgbClr val="7F7F7F"/>
            </a:solidFill>
          </a:ln>
        </p:spPr>
      </p:pic>
    </p:spTree>
    <p:extLst>
      <p:ext uri="{BB962C8B-B14F-4D97-AF65-F5344CB8AC3E}">
        <p14:creationId xmlns:p14="http://schemas.microsoft.com/office/powerpoint/2010/main" val="3138240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0611-032E-A54D-8CC6-F21A3B657367}"/>
              </a:ext>
            </a:extLst>
          </p:cNvPr>
          <p:cNvSpPr>
            <a:spLocks noGrp="1"/>
          </p:cNvSpPr>
          <p:nvPr>
            <p:ph type="title"/>
          </p:nvPr>
        </p:nvSpPr>
        <p:spPr/>
        <p:txBody>
          <a:bodyPr/>
          <a:lstStyle/>
          <a:p>
            <a:r>
              <a:rPr lang="en-US" dirty="0"/>
              <a:t>CSS: Change Jumbotron Color</a:t>
            </a:r>
          </a:p>
        </p:txBody>
      </p:sp>
      <p:sp>
        <p:nvSpPr>
          <p:cNvPr id="3" name="Content Placeholder 2">
            <a:extLst>
              <a:ext uri="{FF2B5EF4-FFF2-40B4-BE49-F238E27FC236}">
                <a16:creationId xmlns:a16="http://schemas.microsoft.com/office/drawing/2014/main" id="{6DEEE9D3-ACDA-804E-8A13-1A72AF066C1C}"/>
              </a:ext>
            </a:extLst>
          </p:cNvPr>
          <p:cNvSpPr>
            <a:spLocks noGrp="1"/>
          </p:cNvSpPr>
          <p:nvPr>
            <p:ph idx="1"/>
          </p:nvPr>
        </p:nvSpPr>
        <p:spPr/>
        <p:txBody>
          <a:bodyPr/>
          <a:lstStyle/>
          <a:p>
            <a:r>
              <a:rPr lang="en-US" dirty="0"/>
              <a:t>In feedback-</a:t>
            </a:r>
            <a:r>
              <a:rPr lang="en-US" dirty="0" err="1"/>
              <a:t>styles.css</a:t>
            </a:r>
            <a:r>
              <a:rPr lang="en-US" dirty="0"/>
              <a:t>, change the Jumbotron to the color of your choice</a:t>
            </a:r>
          </a:p>
          <a:p>
            <a:r>
              <a:rPr lang="en-US" dirty="0"/>
              <a:t>For example,</a:t>
            </a:r>
          </a:p>
          <a:p>
            <a:endParaRPr lang="en-US" dirty="0"/>
          </a:p>
        </p:txBody>
      </p:sp>
      <p:pic>
        <p:nvPicPr>
          <p:cNvPr id="4" name="Picture 3">
            <a:extLst>
              <a:ext uri="{FF2B5EF4-FFF2-40B4-BE49-F238E27FC236}">
                <a16:creationId xmlns:a16="http://schemas.microsoft.com/office/drawing/2014/main" id="{547EC99A-F541-524C-A84F-A183977056BC}"/>
              </a:ext>
            </a:extLst>
          </p:cNvPr>
          <p:cNvPicPr>
            <a:picLocks noChangeAspect="1"/>
          </p:cNvPicPr>
          <p:nvPr/>
        </p:nvPicPr>
        <p:blipFill>
          <a:blip r:embed="rId2"/>
          <a:stretch>
            <a:fillRect/>
          </a:stretch>
        </p:blipFill>
        <p:spPr>
          <a:xfrm>
            <a:off x="457200" y="3564015"/>
            <a:ext cx="5113207" cy="1264846"/>
          </a:xfrm>
          <a:prstGeom prst="rect">
            <a:avLst/>
          </a:prstGeom>
        </p:spPr>
      </p:pic>
      <p:pic>
        <p:nvPicPr>
          <p:cNvPr id="5" name="Picture 4">
            <a:extLst>
              <a:ext uri="{FF2B5EF4-FFF2-40B4-BE49-F238E27FC236}">
                <a16:creationId xmlns:a16="http://schemas.microsoft.com/office/drawing/2014/main" id="{1F3F0E8B-3506-244D-A365-E732DA242DEB}"/>
              </a:ext>
            </a:extLst>
          </p:cNvPr>
          <p:cNvPicPr>
            <a:picLocks noChangeAspect="1"/>
          </p:cNvPicPr>
          <p:nvPr/>
        </p:nvPicPr>
        <p:blipFill>
          <a:blip r:embed="rId3"/>
          <a:stretch>
            <a:fillRect/>
          </a:stretch>
        </p:blipFill>
        <p:spPr>
          <a:xfrm>
            <a:off x="5863662" y="2665925"/>
            <a:ext cx="2975358" cy="3929577"/>
          </a:xfrm>
          <a:prstGeom prst="rect">
            <a:avLst/>
          </a:prstGeom>
          <a:ln>
            <a:solidFill>
              <a:schemeClr val="accent1"/>
            </a:solidFill>
          </a:ln>
        </p:spPr>
      </p:pic>
    </p:spTree>
    <p:extLst>
      <p:ext uri="{BB962C8B-B14F-4D97-AF65-F5344CB8AC3E}">
        <p14:creationId xmlns:p14="http://schemas.microsoft.com/office/powerpoint/2010/main" val="3710186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6FEA-5570-E34E-B34D-DBD3FD783E3B}"/>
              </a:ext>
            </a:extLst>
          </p:cNvPr>
          <p:cNvSpPr>
            <a:spLocks noGrp="1"/>
          </p:cNvSpPr>
          <p:nvPr>
            <p:ph type="title"/>
          </p:nvPr>
        </p:nvSpPr>
        <p:spPr/>
        <p:txBody>
          <a:bodyPr/>
          <a:lstStyle/>
          <a:p>
            <a:r>
              <a:rPr lang="en-US" dirty="0"/>
              <a:t>CSS: Fonts and Typography</a:t>
            </a:r>
          </a:p>
        </p:txBody>
      </p:sp>
      <p:sp>
        <p:nvSpPr>
          <p:cNvPr id="3" name="Content Placeholder 2">
            <a:extLst>
              <a:ext uri="{FF2B5EF4-FFF2-40B4-BE49-F238E27FC236}">
                <a16:creationId xmlns:a16="http://schemas.microsoft.com/office/drawing/2014/main" id="{99CFB2EF-ED57-9946-A0C8-D0B3DC420735}"/>
              </a:ext>
            </a:extLst>
          </p:cNvPr>
          <p:cNvSpPr>
            <a:spLocks noGrp="1"/>
          </p:cNvSpPr>
          <p:nvPr>
            <p:ph idx="1"/>
          </p:nvPr>
        </p:nvSpPr>
        <p:spPr/>
        <p:txBody>
          <a:bodyPr>
            <a:normAutofit lnSpcReduction="10000"/>
          </a:bodyPr>
          <a:lstStyle/>
          <a:p>
            <a:r>
              <a:rPr lang="en-US" dirty="0"/>
              <a:t>Browsers have a set of built-in fonts, can set in CSS</a:t>
            </a:r>
          </a:p>
          <a:p>
            <a:r>
              <a:rPr lang="en-US" dirty="0"/>
              <a:t>But, not all browsers have all the same fonts, so your page may look a little different between browsers</a:t>
            </a:r>
          </a:p>
          <a:p>
            <a:r>
              <a:rPr lang="en-US" dirty="0"/>
              <a:t>Various libraries of fonts available online, for more consistent appearance</a:t>
            </a:r>
          </a:p>
          <a:p>
            <a:r>
              <a:rPr lang="en-US" dirty="0"/>
              <a:t>Google Fonts </a:t>
            </a:r>
            <a:r>
              <a:rPr lang="en-US" dirty="0">
                <a:hlinkClick r:id="rId2"/>
              </a:rPr>
              <a:t>https://fonts.google.com/</a:t>
            </a:r>
            <a:r>
              <a:rPr lang="en-US" dirty="0"/>
              <a:t> </a:t>
            </a:r>
          </a:p>
          <a:p>
            <a:r>
              <a:rPr lang="en-US" dirty="0"/>
              <a:t>Font Awesome </a:t>
            </a:r>
            <a:r>
              <a:rPr lang="en-US" dirty="0">
                <a:hlinkClick r:id="rId3"/>
              </a:rPr>
              <a:t>https://fontawesome.com/</a:t>
            </a:r>
            <a:r>
              <a:rPr lang="en-US" dirty="0"/>
              <a:t> </a:t>
            </a:r>
          </a:p>
          <a:p>
            <a:endParaRPr lang="en-US" dirty="0"/>
          </a:p>
        </p:txBody>
      </p:sp>
    </p:spTree>
    <p:extLst>
      <p:ext uri="{BB962C8B-B14F-4D97-AF65-F5344CB8AC3E}">
        <p14:creationId xmlns:p14="http://schemas.microsoft.com/office/powerpoint/2010/main" val="3644365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76369-C23B-0840-8CB1-1D643BC49AA2}"/>
              </a:ext>
            </a:extLst>
          </p:cNvPr>
          <p:cNvSpPr>
            <a:spLocks noGrp="1"/>
          </p:cNvSpPr>
          <p:nvPr>
            <p:ph type="title"/>
          </p:nvPr>
        </p:nvSpPr>
        <p:spPr/>
        <p:txBody>
          <a:bodyPr/>
          <a:lstStyle/>
          <a:p>
            <a:r>
              <a:rPr lang="en-US" dirty="0"/>
              <a:t>Adding Fonts</a:t>
            </a:r>
          </a:p>
        </p:txBody>
      </p:sp>
      <p:sp>
        <p:nvSpPr>
          <p:cNvPr id="3" name="Content Placeholder 2">
            <a:extLst>
              <a:ext uri="{FF2B5EF4-FFF2-40B4-BE49-F238E27FC236}">
                <a16:creationId xmlns:a16="http://schemas.microsoft.com/office/drawing/2014/main" id="{A9838F19-CA2A-BE4C-8F7A-06E277BED8CA}"/>
              </a:ext>
            </a:extLst>
          </p:cNvPr>
          <p:cNvSpPr>
            <a:spLocks noGrp="1"/>
          </p:cNvSpPr>
          <p:nvPr>
            <p:ph idx="1"/>
          </p:nvPr>
        </p:nvSpPr>
        <p:spPr/>
        <p:txBody>
          <a:bodyPr/>
          <a:lstStyle/>
          <a:p>
            <a:r>
              <a:rPr lang="en-US" dirty="0"/>
              <a:t>In CSS, using a browser font, set </a:t>
            </a:r>
            <a:r>
              <a:rPr lang="en-US" b="1" dirty="0"/>
              <a:t>font-family</a:t>
            </a:r>
          </a:p>
          <a:p>
            <a:r>
              <a:rPr lang="en-US" dirty="0"/>
              <a:t>Good practice to include a list of fonts, if the first font is not found, the browser will try the rest of the fonts in turn</a:t>
            </a:r>
          </a:p>
          <a:p>
            <a:r>
              <a:rPr lang="en-US" dirty="0"/>
              <a:t>All browsers know monospace, serif, san-serif </a:t>
            </a:r>
          </a:p>
        </p:txBody>
      </p:sp>
      <p:pic>
        <p:nvPicPr>
          <p:cNvPr id="4" name="Picture 3">
            <a:extLst>
              <a:ext uri="{FF2B5EF4-FFF2-40B4-BE49-F238E27FC236}">
                <a16:creationId xmlns:a16="http://schemas.microsoft.com/office/drawing/2014/main" id="{FBF7419D-791E-2645-A7F6-9BAE77B0F98C}"/>
              </a:ext>
            </a:extLst>
          </p:cNvPr>
          <p:cNvPicPr>
            <a:picLocks noChangeAspect="1"/>
          </p:cNvPicPr>
          <p:nvPr/>
        </p:nvPicPr>
        <p:blipFill>
          <a:blip r:embed="rId2"/>
          <a:stretch>
            <a:fillRect/>
          </a:stretch>
        </p:blipFill>
        <p:spPr>
          <a:xfrm>
            <a:off x="628729" y="4430713"/>
            <a:ext cx="7886541" cy="1438275"/>
          </a:xfrm>
          <a:prstGeom prst="rect">
            <a:avLst/>
          </a:prstGeom>
        </p:spPr>
      </p:pic>
      <p:pic>
        <p:nvPicPr>
          <p:cNvPr id="5" name="Picture 4">
            <a:extLst>
              <a:ext uri="{FF2B5EF4-FFF2-40B4-BE49-F238E27FC236}">
                <a16:creationId xmlns:a16="http://schemas.microsoft.com/office/drawing/2014/main" id="{11785AA8-63BD-E445-8A01-DF2027CA5D8D}"/>
              </a:ext>
            </a:extLst>
          </p:cNvPr>
          <p:cNvPicPr>
            <a:picLocks noChangeAspect="1"/>
          </p:cNvPicPr>
          <p:nvPr/>
        </p:nvPicPr>
        <p:blipFill>
          <a:blip r:embed="rId3"/>
          <a:stretch>
            <a:fillRect/>
          </a:stretch>
        </p:blipFill>
        <p:spPr>
          <a:xfrm>
            <a:off x="3708399" y="5463382"/>
            <a:ext cx="4978400" cy="1460500"/>
          </a:xfrm>
          <a:prstGeom prst="rect">
            <a:avLst/>
          </a:prstGeom>
          <a:ln>
            <a:solidFill>
              <a:schemeClr val="accent1"/>
            </a:solidFill>
          </a:ln>
        </p:spPr>
      </p:pic>
    </p:spTree>
    <p:extLst>
      <p:ext uri="{BB962C8B-B14F-4D97-AF65-F5344CB8AC3E}">
        <p14:creationId xmlns:p14="http://schemas.microsoft.com/office/powerpoint/2010/main" val="3141613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ED40-2131-E444-BD49-61FDCA93A8B6}"/>
              </a:ext>
            </a:extLst>
          </p:cNvPr>
          <p:cNvSpPr>
            <a:spLocks noGrp="1"/>
          </p:cNvSpPr>
          <p:nvPr>
            <p:ph type="title"/>
          </p:nvPr>
        </p:nvSpPr>
        <p:spPr/>
        <p:txBody>
          <a:bodyPr/>
          <a:lstStyle/>
          <a:p>
            <a:r>
              <a:rPr lang="en-US" dirty="0"/>
              <a:t>Adding Fonts from a Library</a:t>
            </a:r>
          </a:p>
        </p:txBody>
      </p:sp>
      <p:sp>
        <p:nvSpPr>
          <p:cNvPr id="3" name="Content Placeholder 2">
            <a:extLst>
              <a:ext uri="{FF2B5EF4-FFF2-40B4-BE49-F238E27FC236}">
                <a16:creationId xmlns:a16="http://schemas.microsoft.com/office/drawing/2014/main" id="{1D5D70B0-E5EA-C146-9A05-61246A3A786D}"/>
              </a:ext>
            </a:extLst>
          </p:cNvPr>
          <p:cNvSpPr>
            <a:spLocks noGrp="1"/>
          </p:cNvSpPr>
          <p:nvPr>
            <p:ph idx="1"/>
          </p:nvPr>
        </p:nvSpPr>
        <p:spPr/>
        <p:txBody>
          <a:bodyPr/>
          <a:lstStyle/>
          <a:p>
            <a:r>
              <a:rPr lang="en-US" dirty="0"/>
              <a:t>Add a link to the font library's CSS, or to the specific font, in your page head</a:t>
            </a:r>
          </a:p>
          <a:p>
            <a:r>
              <a:rPr lang="en-US" dirty="0"/>
              <a:t>Styles will be available to your page</a:t>
            </a:r>
          </a:p>
        </p:txBody>
      </p:sp>
      <p:pic>
        <p:nvPicPr>
          <p:cNvPr id="4" name="Picture 3">
            <a:extLst>
              <a:ext uri="{FF2B5EF4-FFF2-40B4-BE49-F238E27FC236}">
                <a16:creationId xmlns:a16="http://schemas.microsoft.com/office/drawing/2014/main" id="{C836BA8D-1417-B24B-A523-ED454983E8A9}"/>
              </a:ext>
            </a:extLst>
          </p:cNvPr>
          <p:cNvPicPr>
            <a:picLocks noChangeAspect="1"/>
          </p:cNvPicPr>
          <p:nvPr/>
        </p:nvPicPr>
        <p:blipFill>
          <a:blip r:embed="rId2"/>
          <a:stretch>
            <a:fillRect/>
          </a:stretch>
        </p:blipFill>
        <p:spPr>
          <a:xfrm>
            <a:off x="3014662" y="3358515"/>
            <a:ext cx="5500687" cy="3499485"/>
          </a:xfrm>
          <a:prstGeom prst="rect">
            <a:avLst/>
          </a:prstGeom>
          <a:ln>
            <a:solidFill>
              <a:schemeClr val="accent1"/>
            </a:solidFill>
          </a:ln>
        </p:spPr>
      </p:pic>
    </p:spTree>
    <p:extLst>
      <p:ext uri="{BB962C8B-B14F-4D97-AF65-F5344CB8AC3E}">
        <p14:creationId xmlns:p14="http://schemas.microsoft.com/office/powerpoint/2010/main" val="1646129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30BB-2B28-3E42-8A7E-38D9500151E3}"/>
              </a:ext>
            </a:extLst>
          </p:cNvPr>
          <p:cNvSpPr>
            <a:spLocks noGrp="1"/>
          </p:cNvSpPr>
          <p:nvPr>
            <p:ph type="title"/>
          </p:nvPr>
        </p:nvSpPr>
        <p:spPr/>
        <p:txBody>
          <a:bodyPr/>
          <a:lstStyle/>
          <a:p>
            <a:r>
              <a:rPr lang="en-US" dirty="0"/>
              <a:t>Let's make a better version</a:t>
            </a:r>
          </a:p>
        </p:txBody>
      </p:sp>
      <p:sp>
        <p:nvSpPr>
          <p:cNvPr id="3" name="Content Placeholder 2">
            <a:extLst>
              <a:ext uri="{FF2B5EF4-FFF2-40B4-BE49-F238E27FC236}">
                <a16:creationId xmlns:a16="http://schemas.microsoft.com/office/drawing/2014/main" id="{27DE02FC-8331-5C4D-A775-AB1FCF85C9B4}"/>
              </a:ext>
            </a:extLst>
          </p:cNvPr>
          <p:cNvSpPr>
            <a:spLocks noGrp="1"/>
          </p:cNvSpPr>
          <p:nvPr>
            <p:ph idx="1"/>
          </p:nvPr>
        </p:nvSpPr>
        <p:spPr>
          <a:xfrm>
            <a:off x="457200" y="1600200"/>
            <a:ext cx="8229600" cy="4900613"/>
          </a:xfrm>
        </p:spPr>
        <p:txBody>
          <a:bodyPr>
            <a:normAutofit fontScale="70000" lnSpcReduction="20000"/>
          </a:bodyPr>
          <a:lstStyle/>
          <a:p>
            <a:r>
              <a:rPr lang="en-US" dirty="0"/>
              <a:t>Start with this page </a:t>
            </a:r>
            <a:r>
              <a:rPr lang="en-US" dirty="0">
                <a:hlinkClick r:id="rId2"/>
              </a:rPr>
              <a:t>https://git.io/fj5eE</a:t>
            </a:r>
            <a:r>
              <a:rPr lang="en-US" dirty="0"/>
              <a:t> </a:t>
            </a:r>
          </a:p>
          <a:p>
            <a:pPr marL="0" indent="0">
              <a:buNone/>
            </a:pPr>
            <a:endParaRPr lang="en-US" dirty="0"/>
          </a:p>
          <a:p>
            <a:r>
              <a:rPr lang="en-US" dirty="0"/>
              <a:t>Use CSS to style the id="test-only" </a:t>
            </a:r>
          </a:p>
          <a:p>
            <a:pPr marL="0" indent="0">
              <a:buNone/>
            </a:pPr>
            <a:r>
              <a:rPr lang="en-US" dirty="0"/>
              <a:t>and id="real-alert" elements so they </a:t>
            </a:r>
          </a:p>
          <a:p>
            <a:pPr marL="0" indent="0">
              <a:buNone/>
            </a:pPr>
            <a:r>
              <a:rPr lang="en-US" dirty="0"/>
              <a:t>look different</a:t>
            </a:r>
          </a:p>
          <a:p>
            <a:pPr marL="0" indent="0">
              <a:buNone/>
            </a:pPr>
            <a:endParaRPr lang="en-US" dirty="0"/>
          </a:p>
          <a:p>
            <a:r>
              <a:rPr lang="en-US" dirty="0"/>
              <a:t>For example, use some or all of color, background-color, height, width, margin, border, padding, font-size… attributes</a:t>
            </a:r>
          </a:p>
          <a:p>
            <a:r>
              <a:rPr lang="en-US" b="1" dirty="0">
                <a:latin typeface="Consolas" panose="020B0609020204030204" pitchFamily="49" charset="0"/>
                <a:cs typeface="Consolas" panose="020B0609020204030204" pitchFamily="49" charset="0"/>
              </a:rPr>
              <a:t>display: block </a:t>
            </a:r>
            <a:r>
              <a:rPr lang="en-US" dirty="0"/>
              <a:t>style makes an </a:t>
            </a:r>
            <a:r>
              <a:rPr lang="en-US" b="1" dirty="0"/>
              <a:t>inline</a:t>
            </a:r>
            <a:r>
              <a:rPr lang="en-US" dirty="0"/>
              <a:t> element display as a </a:t>
            </a:r>
            <a:r>
              <a:rPr lang="en-US" b="1" dirty="0"/>
              <a:t>block</a:t>
            </a:r>
            <a:r>
              <a:rPr lang="en-US" dirty="0"/>
              <a:t> element</a:t>
            </a:r>
          </a:p>
          <a:p>
            <a:pPr lvl="1"/>
            <a:r>
              <a:rPr lang="en-US" dirty="0"/>
              <a:t>block = stacked vertically</a:t>
            </a:r>
          </a:p>
          <a:p>
            <a:pPr lvl="1"/>
            <a:r>
              <a:rPr lang="en-US" dirty="0"/>
              <a:t>inline = one after the other, on the same line </a:t>
            </a:r>
          </a:p>
          <a:p>
            <a:r>
              <a:rPr lang="en-US" dirty="0"/>
              <a:t>Show your page to your neighbors. Can they easily tell which one is which?</a:t>
            </a:r>
          </a:p>
          <a:p>
            <a:r>
              <a:rPr lang="en-US" dirty="0"/>
              <a:t>Ask your neighbor if they can suggest any improvements?</a:t>
            </a:r>
          </a:p>
        </p:txBody>
      </p:sp>
      <p:pic>
        <p:nvPicPr>
          <p:cNvPr id="4" name="Picture 3">
            <a:extLst>
              <a:ext uri="{FF2B5EF4-FFF2-40B4-BE49-F238E27FC236}">
                <a16:creationId xmlns:a16="http://schemas.microsoft.com/office/drawing/2014/main" id="{2CB7F072-F080-1F40-8A5A-0BBC34A6C15B}"/>
              </a:ext>
            </a:extLst>
          </p:cNvPr>
          <p:cNvPicPr>
            <a:picLocks noChangeAspect="1"/>
          </p:cNvPicPr>
          <p:nvPr/>
        </p:nvPicPr>
        <p:blipFill>
          <a:blip r:embed="rId3"/>
          <a:stretch>
            <a:fillRect/>
          </a:stretch>
        </p:blipFill>
        <p:spPr>
          <a:xfrm>
            <a:off x="5796643" y="1819275"/>
            <a:ext cx="2890157" cy="1123950"/>
          </a:xfrm>
          <a:prstGeom prst="rect">
            <a:avLst/>
          </a:prstGeom>
          <a:ln>
            <a:solidFill>
              <a:schemeClr val="accent1"/>
            </a:solidFill>
          </a:ln>
        </p:spPr>
      </p:pic>
    </p:spTree>
    <p:extLst>
      <p:ext uri="{BB962C8B-B14F-4D97-AF65-F5344CB8AC3E}">
        <p14:creationId xmlns:p14="http://schemas.microsoft.com/office/powerpoint/2010/main" val="1921013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4227-30C1-F346-B6F2-B022781B51FF}"/>
              </a:ext>
            </a:extLst>
          </p:cNvPr>
          <p:cNvSpPr>
            <a:spLocks noGrp="1"/>
          </p:cNvSpPr>
          <p:nvPr>
            <p:ph type="title"/>
          </p:nvPr>
        </p:nvSpPr>
        <p:spPr/>
        <p:txBody>
          <a:bodyPr/>
          <a:lstStyle/>
          <a:p>
            <a:r>
              <a:rPr lang="en-US" dirty="0"/>
              <a:t>Example - </a:t>
            </a:r>
            <a:r>
              <a:rPr lang="en-US" dirty="0" err="1"/>
              <a:t>Coiny</a:t>
            </a:r>
            <a:r>
              <a:rPr lang="en-US" dirty="0"/>
              <a:t> from Google Fonts</a:t>
            </a:r>
          </a:p>
        </p:txBody>
      </p:sp>
      <p:pic>
        <p:nvPicPr>
          <p:cNvPr id="8" name="Content Placeholder 7">
            <a:extLst>
              <a:ext uri="{FF2B5EF4-FFF2-40B4-BE49-F238E27FC236}">
                <a16:creationId xmlns:a16="http://schemas.microsoft.com/office/drawing/2014/main" id="{2760F494-839B-1A45-9958-135679B1A82C}"/>
              </a:ext>
            </a:extLst>
          </p:cNvPr>
          <p:cNvPicPr>
            <a:picLocks noGrp="1" noChangeAspect="1"/>
          </p:cNvPicPr>
          <p:nvPr>
            <p:ph idx="1"/>
          </p:nvPr>
        </p:nvPicPr>
        <p:blipFill>
          <a:blip r:embed="rId2"/>
          <a:stretch>
            <a:fillRect/>
          </a:stretch>
        </p:blipFill>
        <p:spPr>
          <a:xfrm>
            <a:off x="276920" y="1417638"/>
            <a:ext cx="5304034" cy="4525963"/>
          </a:xfrm>
          <a:prstGeom prst="rect">
            <a:avLst/>
          </a:prstGeom>
        </p:spPr>
      </p:pic>
      <p:pic>
        <p:nvPicPr>
          <p:cNvPr id="9" name="Picture 8">
            <a:extLst>
              <a:ext uri="{FF2B5EF4-FFF2-40B4-BE49-F238E27FC236}">
                <a16:creationId xmlns:a16="http://schemas.microsoft.com/office/drawing/2014/main" id="{3E7F0C41-3418-4A45-97B8-88AE4936B2C1}"/>
              </a:ext>
            </a:extLst>
          </p:cNvPr>
          <p:cNvPicPr>
            <a:picLocks noChangeAspect="1"/>
          </p:cNvPicPr>
          <p:nvPr/>
        </p:nvPicPr>
        <p:blipFill>
          <a:blip r:embed="rId3"/>
          <a:stretch>
            <a:fillRect/>
          </a:stretch>
        </p:blipFill>
        <p:spPr>
          <a:xfrm>
            <a:off x="3733800" y="4672012"/>
            <a:ext cx="4953000" cy="1714500"/>
          </a:xfrm>
          <a:prstGeom prst="rect">
            <a:avLst/>
          </a:prstGeom>
          <a:ln>
            <a:solidFill>
              <a:schemeClr val="accent1"/>
            </a:solidFill>
          </a:ln>
        </p:spPr>
      </p:pic>
      <p:sp>
        <p:nvSpPr>
          <p:cNvPr id="10" name="TextBox 9">
            <a:extLst>
              <a:ext uri="{FF2B5EF4-FFF2-40B4-BE49-F238E27FC236}">
                <a16:creationId xmlns:a16="http://schemas.microsoft.com/office/drawing/2014/main" id="{AD3C369C-97D8-2E43-B7D9-2DE84F11700A}"/>
              </a:ext>
            </a:extLst>
          </p:cNvPr>
          <p:cNvSpPr txBox="1"/>
          <p:nvPr/>
        </p:nvSpPr>
        <p:spPr>
          <a:xfrm>
            <a:off x="5986463" y="1757363"/>
            <a:ext cx="2700337" cy="923330"/>
          </a:xfrm>
          <a:prstGeom prst="rect">
            <a:avLst/>
          </a:prstGeom>
          <a:noFill/>
        </p:spPr>
        <p:txBody>
          <a:bodyPr wrap="square" rtlCol="0">
            <a:spAutoFit/>
          </a:bodyPr>
          <a:lstStyle/>
          <a:p>
            <a:r>
              <a:rPr lang="en-US" dirty="0"/>
              <a:t>Step 1: look up the font library CSS, and include a link to the font library CSS</a:t>
            </a:r>
          </a:p>
        </p:txBody>
      </p:sp>
      <p:sp>
        <p:nvSpPr>
          <p:cNvPr id="11" name="TextBox 10">
            <a:extLst>
              <a:ext uri="{FF2B5EF4-FFF2-40B4-BE49-F238E27FC236}">
                <a16:creationId xmlns:a16="http://schemas.microsoft.com/office/drawing/2014/main" id="{9ECFEB5D-F31D-2646-A2D9-3A73E36FFDBB}"/>
              </a:ext>
            </a:extLst>
          </p:cNvPr>
          <p:cNvSpPr txBox="1"/>
          <p:nvPr/>
        </p:nvSpPr>
        <p:spPr>
          <a:xfrm>
            <a:off x="5986463" y="2983311"/>
            <a:ext cx="2700337" cy="646331"/>
          </a:xfrm>
          <a:prstGeom prst="rect">
            <a:avLst/>
          </a:prstGeom>
          <a:noFill/>
        </p:spPr>
        <p:txBody>
          <a:bodyPr wrap="square" rtlCol="0">
            <a:spAutoFit/>
          </a:bodyPr>
          <a:lstStyle/>
          <a:p>
            <a:r>
              <a:rPr lang="en-US" dirty="0"/>
              <a:t>Step 2: Use the font family in your CSS</a:t>
            </a:r>
          </a:p>
        </p:txBody>
      </p:sp>
      <p:cxnSp>
        <p:nvCxnSpPr>
          <p:cNvPr id="13" name="Straight Arrow Connector 12">
            <a:extLst>
              <a:ext uri="{FF2B5EF4-FFF2-40B4-BE49-F238E27FC236}">
                <a16:creationId xmlns:a16="http://schemas.microsoft.com/office/drawing/2014/main" id="{CC4B698A-85FB-1747-A7D8-3D4E8D2E9997}"/>
              </a:ext>
            </a:extLst>
          </p:cNvPr>
          <p:cNvCxnSpPr>
            <a:stCxn id="10" idx="1"/>
          </p:cNvCxnSpPr>
          <p:nvPr/>
        </p:nvCxnSpPr>
        <p:spPr>
          <a:xfrm flipH="1">
            <a:off x="5372100" y="2219028"/>
            <a:ext cx="614363" cy="1241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1116D83-D28E-484C-AABF-041324101B5F}"/>
              </a:ext>
            </a:extLst>
          </p:cNvPr>
          <p:cNvCxnSpPr>
            <a:cxnSpLocks/>
          </p:cNvCxnSpPr>
          <p:nvPr/>
        </p:nvCxnSpPr>
        <p:spPr>
          <a:xfrm flipH="1">
            <a:off x="2757488" y="3277917"/>
            <a:ext cx="3228975" cy="468583"/>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9404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FAC2B-E2D4-7A4A-A835-89C5CA56A43D}"/>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CADCA966-141D-2549-BAA5-E6C09EE6014A}"/>
              </a:ext>
            </a:extLst>
          </p:cNvPr>
          <p:cNvSpPr>
            <a:spLocks noGrp="1"/>
          </p:cNvSpPr>
          <p:nvPr>
            <p:ph idx="1"/>
          </p:nvPr>
        </p:nvSpPr>
        <p:spPr/>
        <p:txBody>
          <a:bodyPr/>
          <a:lstStyle/>
          <a:p>
            <a:r>
              <a:rPr lang="en-US" dirty="0"/>
              <a:t>Go to Google Fonts</a:t>
            </a:r>
          </a:p>
          <a:p>
            <a:r>
              <a:rPr lang="en-US" dirty="0">
                <a:hlinkClick r:id="rId2"/>
              </a:rPr>
              <a:t>https://fonts.google.com/</a:t>
            </a:r>
            <a:endParaRPr lang="en-US" dirty="0"/>
          </a:p>
          <a:p>
            <a:r>
              <a:rPr lang="en-US" dirty="0"/>
              <a:t>Choose a font you like</a:t>
            </a:r>
          </a:p>
          <a:p>
            <a:r>
              <a:rPr lang="en-US" dirty="0"/>
              <a:t>Get the link for that font</a:t>
            </a:r>
          </a:p>
        </p:txBody>
      </p:sp>
      <p:pic>
        <p:nvPicPr>
          <p:cNvPr id="4" name="Picture 3">
            <a:extLst>
              <a:ext uri="{FF2B5EF4-FFF2-40B4-BE49-F238E27FC236}">
                <a16:creationId xmlns:a16="http://schemas.microsoft.com/office/drawing/2014/main" id="{992A7051-BF21-E546-87C6-3333F1C48B68}"/>
              </a:ext>
            </a:extLst>
          </p:cNvPr>
          <p:cNvPicPr>
            <a:picLocks noChangeAspect="1"/>
          </p:cNvPicPr>
          <p:nvPr/>
        </p:nvPicPr>
        <p:blipFill>
          <a:blip r:embed="rId3"/>
          <a:stretch>
            <a:fillRect/>
          </a:stretch>
        </p:blipFill>
        <p:spPr>
          <a:xfrm>
            <a:off x="457200" y="4037013"/>
            <a:ext cx="5054600" cy="2641600"/>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177A7B2C-E5EB-F24B-949B-4B81F059016C}"/>
              </a:ext>
            </a:extLst>
          </p:cNvPr>
          <p:cNvCxnSpPr>
            <a:cxnSpLocks/>
          </p:cNvCxnSpPr>
          <p:nvPr/>
        </p:nvCxnSpPr>
        <p:spPr>
          <a:xfrm flipH="1" flipV="1">
            <a:off x="5390754" y="4543424"/>
            <a:ext cx="1139030" cy="142875"/>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3CDF420-5DBB-8A4B-B84B-278E5FCB336F}"/>
              </a:ext>
            </a:extLst>
          </p:cNvPr>
          <p:cNvSpPr txBox="1"/>
          <p:nvPr/>
        </p:nvSpPr>
        <p:spPr>
          <a:xfrm>
            <a:off x="6608167" y="4214812"/>
            <a:ext cx="1814116" cy="942975"/>
          </a:xfrm>
          <a:prstGeom prst="rect">
            <a:avLst/>
          </a:prstGeom>
          <a:noFill/>
        </p:spPr>
        <p:txBody>
          <a:bodyPr wrap="square" rtlCol="0">
            <a:spAutoFit/>
          </a:bodyPr>
          <a:lstStyle/>
          <a:p>
            <a:r>
              <a:rPr lang="en-US" dirty="0"/>
              <a:t>Click the red + button to get the link for the font</a:t>
            </a:r>
          </a:p>
        </p:txBody>
      </p:sp>
      <p:sp>
        <p:nvSpPr>
          <p:cNvPr id="9" name="Rectangle 8">
            <a:extLst>
              <a:ext uri="{FF2B5EF4-FFF2-40B4-BE49-F238E27FC236}">
                <a16:creationId xmlns:a16="http://schemas.microsoft.com/office/drawing/2014/main" id="{364A8E9D-2126-0D4C-8679-88A841ECA194}"/>
              </a:ext>
            </a:extLst>
          </p:cNvPr>
          <p:cNvSpPr/>
          <p:nvPr/>
        </p:nvSpPr>
        <p:spPr>
          <a:xfrm>
            <a:off x="5474097" y="5478284"/>
            <a:ext cx="3628628" cy="1200329"/>
          </a:xfrm>
          <a:prstGeom prst="rect">
            <a:avLst/>
          </a:prstGeom>
        </p:spPr>
        <p:txBody>
          <a:bodyPr wrap="square">
            <a:spAutoFit/>
          </a:bodyPr>
          <a:lstStyle/>
          <a:p>
            <a:pPr lvl="1"/>
            <a:r>
              <a:rPr lang="en-US" b="1" dirty="0"/>
              <a:t>Challenge</a:t>
            </a:r>
            <a:r>
              <a:rPr lang="en-US" dirty="0"/>
              <a:t>: pick two or more fonts, add links to both/all, and style different parts of your page with different fonts</a:t>
            </a:r>
          </a:p>
        </p:txBody>
      </p:sp>
    </p:spTree>
    <p:extLst>
      <p:ext uri="{BB962C8B-B14F-4D97-AF65-F5344CB8AC3E}">
        <p14:creationId xmlns:p14="http://schemas.microsoft.com/office/powerpoint/2010/main" val="964317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7A3F-D26E-0C42-B34E-3964A861781B}"/>
              </a:ext>
            </a:extLst>
          </p:cNvPr>
          <p:cNvSpPr>
            <a:spLocks noGrp="1"/>
          </p:cNvSpPr>
          <p:nvPr>
            <p:ph type="title"/>
          </p:nvPr>
        </p:nvSpPr>
        <p:spPr/>
        <p:txBody>
          <a:bodyPr>
            <a:normAutofit fontScale="90000"/>
          </a:bodyPr>
          <a:lstStyle/>
          <a:p>
            <a:r>
              <a:rPr lang="en-US" dirty="0"/>
              <a:t>Your Turn: adding a font to the student feedback page </a:t>
            </a:r>
          </a:p>
        </p:txBody>
      </p:sp>
      <p:sp>
        <p:nvSpPr>
          <p:cNvPr id="3" name="Content Placeholder 2">
            <a:extLst>
              <a:ext uri="{FF2B5EF4-FFF2-40B4-BE49-F238E27FC236}">
                <a16:creationId xmlns:a16="http://schemas.microsoft.com/office/drawing/2014/main" id="{4D0945E9-5A94-2948-B0E5-F7AF8326E2BD}"/>
              </a:ext>
            </a:extLst>
          </p:cNvPr>
          <p:cNvSpPr>
            <a:spLocks noGrp="1"/>
          </p:cNvSpPr>
          <p:nvPr>
            <p:ph idx="1"/>
          </p:nvPr>
        </p:nvSpPr>
        <p:spPr/>
        <p:txBody>
          <a:bodyPr/>
          <a:lstStyle/>
          <a:p>
            <a:r>
              <a:rPr lang="en-US" dirty="0"/>
              <a:t>Add the Google Fonts CSS link to the head of your page</a:t>
            </a:r>
          </a:p>
        </p:txBody>
      </p:sp>
      <p:pic>
        <p:nvPicPr>
          <p:cNvPr id="4" name="Picture 3">
            <a:extLst>
              <a:ext uri="{FF2B5EF4-FFF2-40B4-BE49-F238E27FC236}">
                <a16:creationId xmlns:a16="http://schemas.microsoft.com/office/drawing/2014/main" id="{A91DA87E-5DC4-B949-883E-18AF9CD4856A}"/>
              </a:ext>
            </a:extLst>
          </p:cNvPr>
          <p:cNvPicPr>
            <a:picLocks noChangeAspect="1"/>
          </p:cNvPicPr>
          <p:nvPr/>
        </p:nvPicPr>
        <p:blipFill>
          <a:blip r:embed="rId2"/>
          <a:stretch>
            <a:fillRect/>
          </a:stretch>
        </p:blipFill>
        <p:spPr>
          <a:xfrm>
            <a:off x="600075" y="2778918"/>
            <a:ext cx="8312152" cy="2671763"/>
          </a:xfrm>
          <a:prstGeom prst="rect">
            <a:avLst/>
          </a:prstGeom>
        </p:spPr>
      </p:pic>
      <p:cxnSp>
        <p:nvCxnSpPr>
          <p:cNvPr id="6" name="Straight Arrow Connector 5">
            <a:extLst>
              <a:ext uri="{FF2B5EF4-FFF2-40B4-BE49-F238E27FC236}">
                <a16:creationId xmlns:a16="http://schemas.microsoft.com/office/drawing/2014/main" id="{6D45B9DB-E915-1E48-8974-9E947F3E9C43}"/>
              </a:ext>
            </a:extLst>
          </p:cNvPr>
          <p:cNvCxnSpPr>
            <a:cxnSpLocks/>
          </p:cNvCxnSpPr>
          <p:nvPr/>
        </p:nvCxnSpPr>
        <p:spPr>
          <a:xfrm>
            <a:off x="0" y="3929063"/>
            <a:ext cx="800100" cy="30003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9916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143E-114C-684B-B6E2-0429221B72A4}"/>
              </a:ext>
            </a:extLst>
          </p:cNvPr>
          <p:cNvSpPr>
            <a:spLocks noGrp="1"/>
          </p:cNvSpPr>
          <p:nvPr>
            <p:ph type="title"/>
          </p:nvPr>
        </p:nvSpPr>
        <p:spPr/>
        <p:txBody>
          <a:bodyPr>
            <a:normAutofit fontScale="90000"/>
          </a:bodyPr>
          <a:lstStyle/>
          <a:p>
            <a:r>
              <a:rPr lang="en-US" dirty="0"/>
              <a:t>Your Turn: apply font-family styles in feedback-</a:t>
            </a:r>
            <a:r>
              <a:rPr lang="en-US" dirty="0" err="1"/>
              <a:t>style.css</a:t>
            </a:r>
            <a:endParaRPr lang="en-US" dirty="0"/>
          </a:p>
        </p:txBody>
      </p:sp>
      <p:sp>
        <p:nvSpPr>
          <p:cNvPr id="3" name="Content Placeholder 2">
            <a:extLst>
              <a:ext uri="{FF2B5EF4-FFF2-40B4-BE49-F238E27FC236}">
                <a16:creationId xmlns:a16="http://schemas.microsoft.com/office/drawing/2014/main" id="{B010C384-C1BD-0B45-91AC-05D6A0E88C69}"/>
              </a:ext>
            </a:extLst>
          </p:cNvPr>
          <p:cNvSpPr>
            <a:spLocks noGrp="1"/>
          </p:cNvSpPr>
          <p:nvPr>
            <p:ph idx="1"/>
          </p:nvPr>
        </p:nvSpPr>
        <p:spPr/>
        <p:txBody>
          <a:bodyPr/>
          <a:lstStyle/>
          <a:p>
            <a:r>
              <a:rPr lang="en-US" dirty="0"/>
              <a:t>For example, style the body (all the text)</a:t>
            </a:r>
          </a:p>
        </p:txBody>
      </p:sp>
      <p:pic>
        <p:nvPicPr>
          <p:cNvPr id="4" name="Picture 3">
            <a:extLst>
              <a:ext uri="{FF2B5EF4-FFF2-40B4-BE49-F238E27FC236}">
                <a16:creationId xmlns:a16="http://schemas.microsoft.com/office/drawing/2014/main" id="{563B97BD-F320-494B-B468-C1BBBDC3E50E}"/>
              </a:ext>
            </a:extLst>
          </p:cNvPr>
          <p:cNvPicPr>
            <a:picLocks noChangeAspect="1"/>
          </p:cNvPicPr>
          <p:nvPr/>
        </p:nvPicPr>
        <p:blipFill>
          <a:blip r:embed="rId2"/>
          <a:stretch>
            <a:fillRect/>
          </a:stretch>
        </p:blipFill>
        <p:spPr>
          <a:xfrm>
            <a:off x="457201" y="2359026"/>
            <a:ext cx="4905892" cy="1855787"/>
          </a:xfrm>
          <a:prstGeom prst="rect">
            <a:avLst/>
          </a:prstGeom>
        </p:spPr>
      </p:pic>
      <p:pic>
        <p:nvPicPr>
          <p:cNvPr id="5" name="Picture 4">
            <a:extLst>
              <a:ext uri="{FF2B5EF4-FFF2-40B4-BE49-F238E27FC236}">
                <a16:creationId xmlns:a16="http://schemas.microsoft.com/office/drawing/2014/main" id="{B35974E9-C781-7D40-A0D7-50C643A003BF}"/>
              </a:ext>
            </a:extLst>
          </p:cNvPr>
          <p:cNvPicPr>
            <a:picLocks noChangeAspect="1"/>
          </p:cNvPicPr>
          <p:nvPr/>
        </p:nvPicPr>
        <p:blipFill>
          <a:blip r:embed="rId3"/>
          <a:stretch>
            <a:fillRect/>
          </a:stretch>
        </p:blipFill>
        <p:spPr>
          <a:xfrm>
            <a:off x="5615431" y="2359026"/>
            <a:ext cx="3330131" cy="4302124"/>
          </a:xfrm>
          <a:prstGeom prst="rect">
            <a:avLst/>
          </a:prstGeom>
          <a:ln>
            <a:solidFill>
              <a:schemeClr val="accent1"/>
            </a:solidFill>
          </a:ln>
        </p:spPr>
      </p:pic>
    </p:spTree>
    <p:extLst>
      <p:ext uri="{BB962C8B-B14F-4D97-AF65-F5344CB8AC3E}">
        <p14:creationId xmlns:p14="http://schemas.microsoft.com/office/powerpoint/2010/main" val="2625339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7B66-722F-D04B-B338-92AC7E19F74A}"/>
              </a:ext>
            </a:extLst>
          </p:cNvPr>
          <p:cNvSpPr>
            <a:spLocks noGrp="1"/>
          </p:cNvSpPr>
          <p:nvPr>
            <p:ph type="title"/>
          </p:nvPr>
        </p:nvSpPr>
        <p:spPr/>
        <p:txBody>
          <a:bodyPr/>
          <a:lstStyle/>
          <a:p>
            <a:r>
              <a:rPr lang="en-US" dirty="0"/>
              <a:t>Your Turn - Add Another Font</a:t>
            </a:r>
          </a:p>
        </p:txBody>
      </p:sp>
      <p:sp>
        <p:nvSpPr>
          <p:cNvPr id="3" name="Content Placeholder 2">
            <a:extLst>
              <a:ext uri="{FF2B5EF4-FFF2-40B4-BE49-F238E27FC236}">
                <a16:creationId xmlns:a16="http://schemas.microsoft.com/office/drawing/2014/main" id="{F21BEC20-8C37-5A41-B388-F1016B7DF0E0}"/>
              </a:ext>
            </a:extLst>
          </p:cNvPr>
          <p:cNvSpPr>
            <a:spLocks noGrp="1"/>
          </p:cNvSpPr>
          <p:nvPr>
            <p:ph idx="1"/>
          </p:nvPr>
        </p:nvSpPr>
        <p:spPr>
          <a:xfrm>
            <a:off x="457200" y="1417638"/>
            <a:ext cx="8229600" cy="4525963"/>
          </a:xfrm>
        </p:spPr>
        <p:txBody>
          <a:bodyPr>
            <a:normAutofit/>
          </a:bodyPr>
          <a:lstStyle/>
          <a:p>
            <a:r>
              <a:rPr lang="en-US" sz="2400" dirty="0"/>
              <a:t>Use a different Google font for the text in the Jumbotron</a:t>
            </a:r>
          </a:p>
          <a:p>
            <a:r>
              <a:rPr lang="en-US" sz="2400" dirty="0"/>
              <a:t>Select another Google font, add it to your page, and style the Jumbotron</a:t>
            </a:r>
          </a:p>
          <a:p>
            <a:r>
              <a:rPr lang="en-US" sz="2400" dirty="0"/>
              <a:t>Some font style tips: pick fonts that contrast for better visual effect; avoid using too many different fonts within a page</a:t>
            </a:r>
          </a:p>
          <a:p>
            <a:r>
              <a:rPr lang="en-US" sz="2400" dirty="0">
                <a:hlinkClick r:id="rId2"/>
              </a:rPr>
              <a:t>https://uxplanet.org/7-things-to-remember-when-selecting-fonts-for-your-design-ec1e592266c5</a:t>
            </a:r>
            <a:endParaRPr lang="en-US" sz="2400" dirty="0"/>
          </a:p>
          <a:p>
            <a:endParaRPr lang="en-US" sz="2400" dirty="0"/>
          </a:p>
        </p:txBody>
      </p:sp>
      <p:pic>
        <p:nvPicPr>
          <p:cNvPr id="5" name="Picture 4">
            <a:extLst>
              <a:ext uri="{FF2B5EF4-FFF2-40B4-BE49-F238E27FC236}">
                <a16:creationId xmlns:a16="http://schemas.microsoft.com/office/drawing/2014/main" id="{46546C44-D421-8D4B-8986-42DFAD9F61FC}"/>
              </a:ext>
            </a:extLst>
          </p:cNvPr>
          <p:cNvPicPr>
            <a:picLocks noChangeAspect="1"/>
          </p:cNvPicPr>
          <p:nvPr/>
        </p:nvPicPr>
        <p:blipFill>
          <a:blip r:embed="rId3"/>
          <a:stretch>
            <a:fillRect/>
          </a:stretch>
        </p:blipFill>
        <p:spPr>
          <a:xfrm>
            <a:off x="663575" y="4717296"/>
            <a:ext cx="3476625" cy="1854702"/>
          </a:xfrm>
          <a:prstGeom prst="rect">
            <a:avLst/>
          </a:prstGeom>
        </p:spPr>
      </p:pic>
      <p:pic>
        <p:nvPicPr>
          <p:cNvPr id="6" name="Picture 5">
            <a:extLst>
              <a:ext uri="{FF2B5EF4-FFF2-40B4-BE49-F238E27FC236}">
                <a16:creationId xmlns:a16="http://schemas.microsoft.com/office/drawing/2014/main" id="{6994CC73-00A4-D348-A979-560D70A292CF}"/>
              </a:ext>
            </a:extLst>
          </p:cNvPr>
          <p:cNvPicPr>
            <a:picLocks noChangeAspect="1"/>
          </p:cNvPicPr>
          <p:nvPr/>
        </p:nvPicPr>
        <p:blipFill>
          <a:blip r:embed="rId4"/>
          <a:stretch>
            <a:fillRect/>
          </a:stretch>
        </p:blipFill>
        <p:spPr>
          <a:xfrm>
            <a:off x="4851400" y="4736095"/>
            <a:ext cx="3365500" cy="1857375"/>
          </a:xfrm>
          <a:prstGeom prst="rect">
            <a:avLst/>
          </a:prstGeom>
        </p:spPr>
      </p:pic>
    </p:spTree>
    <p:extLst>
      <p:ext uri="{BB962C8B-B14F-4D97-AF65-F5344CB8AC3E}">
        <p14:creationId xmlns:p14="http://schemas.microsoft.com/office/powerpoint/2010/main" val="1735745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Colors</a:t>
            </a:r>
          </a:p>
        </p:txBody>
      </p:sp>
      <p:sp>
        <p:nvSpPr>
          <p:cNvPr id="23" name="Rectangle 22">
            <a:extLst>
              <a:ext uri="{FF2B5EF4-FFF2-40B4-BE49-F238E27FC236}">
                <a16:creationId xmlns:a16="http://schemas.microsoft.com/office/drawing/2014/main" id="{4EBC6E09-EFE6-244F-81D0-A8D158668882}"/>
              </a:ext>
            </a:extLst>
          </p:cNvPr>
          <p:cNvSpPr/>
          <p:nvPr/>
        </p:nvSpPr>
        <p:spPr>
          <a:xfrm>
            <a:off x="3200400" y="4499284"/>
            <a:ext cx="5753100" cy="235871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417638"/>
            <a:ext cx="8229600" cy="3633280"/>
          </a:xfrm>
        </p:spPr>
        <p:txBody>
          <a:bodyPr>
            <a:normAutofit fontScale="62500" lnSpcReduction="20000"/>
          </a:bodyPr>
          <a:lstStyle/>
          <a:p>
            <a:r>
              <a:rPr lang="en-US" dirty="0"/>
              <a:t>You can use one of the ~150 HTML color names that all browsers should understand</a:t>
            </a:r>
          </a:p>
          <a:p>
            <a:pPr lvl="1"/>
            <a:r>
              <a:rPr lang="en-US" dirty="0"/>
              <a:t>e.g. Red, Green, Yellow, </a:t>
            </a:r>
            <a:r>
              <a:rPr lang="en-US" dirty="0" err="1"/>
              <a:t>DarkMagenta</a:t>
            </a:r>
            <a:r>
              <a:rPr lang="en-US" dirty="0"/>
              <a:t>, </a:t>
            </a:r>
            <a:r>
              <a:rPr lang="en-US" dirty="0" err="1"/>
              <a:t>LightSkyBlue</a:t>
            </a:r>
            <a:r>
              <a:rPr lang="is-IS" dirty="0"/>
              <a:t>….</a:t>
            </a:r>
            <a:r>
              <a:rPr lang="en-US" dirty="0"/>
              <a:t> full list here: </a:t>
            </a:r>
            <a:r>
              <a:rPr lang="en-US" dirty="0">
                <a:hlinkClick r:id="rId2"/>
              </a:rPr>
              <a:t>https://www.w3schools.com/colors/colors_names.asp</a:t>
            </a:r>
            <a:r>
              <a:rPr lang="en-US" dirty="0"/>
              <a:t> </a:t>
            </a:r>
          </a:p>
          <a:p>
            <a:r>
              <a:rPr lang="en-US" dirty="0"/>
              <a:t>Or, you can use a hexadecimal (hex) number to describe your exact color</a:t>
            </a:r>
          </a:p>
          <a:p>
            <a:r>
              <a:rPr lang="en-US" dirty="0"/>
              <a:t>All colors can be made of a combination of red, green, and blue light</a:t>
            </a:r>
          </a:p>
          <a:p>
            <a:r>
              <a:rPr lang="en-US" dirty="0"/>
              <a:t>Specify how much red, green, blue should be mixed together to produce the color desired</a:t>
            </a:r>
          </a:p>
          <a:p>
            <a:r>
              <a:rPr lang="en-US" dirty="0"/>
              <a:t>A hex color code is six hexadecimal digits; two each for the amount of red, green, blue</a:t>
            </a:r>
          </a:p>
          <a:p>
            <a:r>
              <a:rPr lang="en-US" dirty="0"/>
              <a:t>In CSS, preface a hex code with a # symbol</a:t>
            </a:r>
          </a:p>
        </p:txBody>
      </p:sp>
      <p:pic>
        <p:nvPicPr>
          <p:cNvPr id="4" name="Picture 3"/>
          <p:cNvPicPr>
            <a:picLocks noChangeAspect="1"/>
          </p:cNvPicPr>
          <p:nvPr/>
        </p:nvPicPr>
        <p:blipFill>
          <a:blip r:embed="rId3"/>
          <a:stretch>
            <a:fillRect/>
          </a:stretch>
        </p:blipFill>
        <p:spPr>
          <a:xfrm>
            <a:off x="3477265" y="5255066"/>
            <a:ext cx="5209535" cy="1602934"/>
          </a:xfrm>
          <a:prstGeom prst="rect">
            <a:avLst/>
          </a:prstGeom>
        </p:spPr>
      </p:pic>
      <p:cxnSp>
        <p:nvCxnSpPr>
          <p:cNvPr id="6" name="Straight Arrow Connector 5"/>
          <p:cNvCxnSpPr>
            <a:cxnSpLocks/>
          </p:cNvCxnSpPr>
          <p:nvPr/>
        </p:nvCxnSpPr>
        <p:spPr>
          <a:xfrm>
            <a:off x="6409557" y="4868282"/>
            <a:ext cx="113653" cy="100997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cxnSpLocks/>
            <a:stCxn id="12" idx="2"/>
          </p:cNvCxnSpPr>
          <p:nvPr/>
        </p:nvCxnSpPr>
        <p:spPr>
          <a:xfrm>
            <a:off x="6860100" y="4868616"/>
            <a:ext cx="41915" cy="100964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cxnSpLocks/>
          </p:cNvCxnSpPr>
          <p:nvPr/>
        </p:nvCxnSpPr>
        <p:spPr>
          <a:xfrm>
            <a:off x="7287272" y="4868282"/>
            <a:ext cx="0" cy="975650"/>
          </a:xfrm>
          <a:prstGeom prst="straightConnector1">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82032" y="4499284"/>
            <a:ext cx="1556135" cy="369332"/>
          </a:xfrm>
          <a:prstGeom prst="rect">
            <a:avLst/>
          </a:prstGeom>
          <a:noFill/>
        </p:spPr>
        <p:txBody>
          <a:bodyPr wrap="none" rtlCol="0">
            <a:spAutoFit/>
          </a:bodyPr>
          <a:lstStyle/>
          <a:p>
            <a:r>
              <a:rPr lang="en-US" dirty="0"/>
              <a:t>red green blue</a:t>
            </a:r>
          </a:p>
        </p:txBody>
      </p:sp>
      <p:sp>
        <p:nvSpPr>
          <p:cNvPr id="19" name="TextBox 18"/>
          <p:cNvSpPr txBox="1"/>
          <p:nvPr/>
        </p:nvSpPr>
        <p:spPr>
          <a:xfrm>
            <a:off x="144026" y="5255066"/>
            <a:ext cx="2906702" cy="1477328"/>
          </a:xfrm>
          <a:prstGeom prst="rect">
            <a:avLst/>
          </a:prstGeom>
          <a:noFill/>
        </p:spPr>
        <p:txBody>
          <a:bodyPr wrap="square" rtlCol="0">
            <a:spAutoFit/>
          </a:bodyPr>
          <a:lstStyle/>
          <a:p>
            <a:r>
              <a:rPr lang="en-US" dirty="0"/>
              <a:t>Hex is base 16, and uses the characters 0-9 plus A, B, C, D, E, F as digits.</a:t>
            </a:r>
          </a:p>
          <a:p>
            <a:r>
              <a:rPr lang="en-US" dirty="0"/>
              <a:t>6 hex digits = 32 bytes = 16.7 million possible colors.</a:t>
            </a:r>
          </a:p>
        </p:txBody>
      </p:sp>
      <p:cxnSp>
        <p:nvCxnSpPr>
          <p:cNvPr id="10" name="Straight Arrow Connector 9">
            <a:extLst>
              <a:ext uri="{FF2B5EF4-FFF2-40B4-BE49-F238E27FC236}">
                <a16:creationId xmlns:a16="http://schemas.microsoft.com/office/drawing/2014/main" id="{D6A99E80-38FC-ED4B-B63A-B546F9B3BB60}"/>
              </a:ext>
            </a:extLst>
          </p:cNvPr>
          <p:cNvCxnSpPr>
            <a:cxnSpLocks/>
          </p:cNvCxnSpPr>
          <p:nvPr/>
        </p:nvCxnSpPr>
        <p:spPr>
          <a:xfrm>
            <a:off x="6409558" y="4853498"/>
            <a:ext cx="266052" cy="102509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03AFD36-3212-D44E-9418-DF85DF997FA3}"/>
              </a:ext>
            </a:extLst>
          </p:cNvPr>
          <p:cNvCxnSpPr>
            <a:cxnSpLocks/>
          </p:cNvCxnSpPr>
          <p:nvPr/>
        </p:nvCxnSpPr>
        <p:spPr>
          <a:xfrm>
            <a:off x="6860099" y="4898017"/>
            <a:ext cx="206922" cy="98007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2733C2E-C5A4-4341-8570-1D8478D3890B}"/>
              </a:ext>
            </a:extLst>
          </p:cNvPr>
          <p:cNvCxnSpPr>
            <a:cxnSpLocks/>
          </p:cNvCxnSpPr>
          <p:nvPr/>
        </p:nvCxnSpPr>
        <p:spPr>
          <a:xfrm>
            <a:off x="7282231" y="4868616"/>
            <a:ext cx="138969" cy="997131"/>
          </a:xfrm>
          <a:prstGeom prst="straightConnector1">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54763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39"/>
            <a:ext cx="8229600" cy="1143000"/>
          </a:xfrm>
        </p:spPr>
        <p:txBody>
          <a:bodyPr/>
          <a:lstStyle/>
          <a:p>
            <a:r>
              <a:rPr lang="en-US" dirty="0"/>
              <a:t>Finding Hexadecimal Colors</a:t>
            </a:r>
          </a:p>
        </p:txBody>
      </p:sp>
      <p:sp>
        <p:nvSpPr>
          <p:cNvPr id="3" name="Content Placeholder 2"/>
          <p:cNvSpPr>
            <a:spLocks noGrp="1"/>
          </p:cNvSpPr>
          <p:nvPr>
            <p:ph idx="1"/>
          </p:nvPr>
        </p:nvSpPr>
        <p:spPr>
          <a:xfrm>
            <a:off x="457200" y="1223951"/>
            <a:ext cx="8354559" cy="4920629"/>
          </a:xfrm>
        </p:spPr>
        <p:txBody>
          <a:bodyPr>
            <a:normAutofit/>
          </a:bodyPr>
          <a:lstStyle/>
          <a:p>
            <a:r>
              <a:rPr lang="en-US" sz="2400" dirty="0"/>
              <a:t>Hexadecimal color picker from Google</a:t>
            </a:r>
          </a:p>
          <a:p>
            <a:r>
              <a:rPr lang="en-US" sz="2400" dirty="0">
                <a:hlinkClick r:id="rId2"/>
              </a:rPr>
              <a:t>https://www.google.com/search?q=hex+color+picker</a:t>
            </a:r>
            <a:r>
              <a:rPr lang="en-US" sz="2400" dirty="0"/>
              <a:t> </a:t>
            </a:r>
          </a:p>
          <a:p>
            <a:r>
              <a:rPr lang="en-US" sz="2400" dirty="0"/>
              <a:t>Sites like </a:t>
            </a:r>
            <a:r>
              <a:rPr lang="en-US" sz="2400" dirty="0">
                <a:hlinkClick r:id="rId3"/>
              </a:rPr>
              <a:t>http://paletton.com/</a:t>
            </a:r>
            <a:r>
              <a:rPr lang="en-US" sz="2400" dirty="0"/>
              <a:t> for creating color schemes</a:t>
            </a:r>
          </a:p>
          <a:p>
            <a:r>
              <a:rPr lang="en-US" sz="2400" dirty="0">
                <a:hlinkClick r:id="rId4"/>
              </a:rPr>
              <a:t>http://colormind.io/</a:t>
            </a:r>
            <a:r>
              <a:rPr lang="en-US" sz="2400" dirty="0"/>
              <a:t> generated colors</a:t>
            </a:r>
          </a:p>
          <a:p>
            <a:endParaRPr lang="en-US" sz="2400" dirty="0"/>
          </a:p>
        </p:txBody>
      </p:sp>
      <p:pic>
        <p:nvPicPr>
          <p:cNvPr id="4" name="Picture 3"/>
          <p:cNvPicPr>
            <a:picLocks noChangeAspect="1"/>
          </p:cNvPicPr>
          <p:nvPr/>
        </p:nvPicPr>
        <p:blipFill>
          <a:blip r:embed="rId5"/>
          <a:stretch>
            <a:fillRect/>
          </a:stretch>
        </p:blipFill>
        <p:spPr>
          <a:xfrm>
            <a:off x="457200" y="3648594"/>
            <a:ext cx="4086159" cy="2793667"/>
          </a:xfrm>
          <a:prstGeom prst="rect">
            <a:avLst/>
          </a:prstGeom>
          <a:ln>
            <a:solidFill>
              <a:srgbClr val="A6A6A6"/>
            </a:solidFill>
          </a:ln>
        </p:spPr>
      </p:pic>
      <p:pic>
        <p:nvPicPr>
          <p:cNvPr id="5" name="Picture 4"/>
          <p:cNvPicPr>
            <a:picLocks noChangeAspect="1"/>
          </p:cNvPicPr>
          <p:nvPr/>
        </p:nvPicPr>
        <p:blipFill>
          <a:blip r:embed="rId6"/>
          <a:stretch>
            <a:fillRect/>
          </a:stretch>
        </p:blipFill>
        <p:spPr>
          <a:xfrm>
            <a:off x="4765944" y="3531933"/>
            <a:ext cx="4247124" cy="2988896"/>
          </a:xfrm>
          <a:prstGeom prst="rect">
            <a:avLst/>
          </a:prstGeom>
        </p:spPr>
      </p:pic>
    </p:spTree>
    <p:extLst>
      <p:ext uri="{BB962C8B-B14F-4D97-AF65-F5344CB8AC3E}">
        <p14:creationId xmlns:p14="http://schemas.microsoft.com/office/powerpoint/2010/main" val="1429840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98DA-7DBB-4B46-BA55-033BB00CFE56}"/>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D3DC95DD-0C76-AC47-B663-966DA84F4512}"/>
              </a:ext>
            </a:extLst>
          </p:cNvPr>
          <p:cNvSpPr>
            <a:spLocks noGrp="1"/>
          </p:cNvSpPr>
          <p:nvPr>
            <p:ph idx="1"/>
          </p:nvPr>
        </p:nvSpPr>
        <p:spPr/>
        <p:txBody>
          <a:bodyPr/>
          <a:lstStyle/>
          <a:p>
            <a:r>
              <a:rPr lang="en-US" dirty="0"/>
              <a:t>Change the background color of your page to the color of your choice</a:t>
            </a:r>
          </a:p>
          <a:p>
            <a:r>
              <a:rPr lang="en-US" dirty="0"/>
              <a:t>Use a hex color picker to select a hex color</a:t>
            </a:r>
          </a:p>
          <a:p>
            <a:r>
              <a:rPr lang="en-US" dirty="0"/>
              <a:t>Add the style to the feedback-</a:t>
            </a:r>
            <a:r>
              <a:rPr lang="en-US" dirty="0" err="1"/>
              <a:t>styles.css</a:t>
            </a:r>
            <a:r>
              <a:rPr lang="en-US" dirty="0"/>
              <a:t> stylesheet</a:t>
            </a:r>
          </a:p>
          <a:p>
            <a:r>
              <a:rPr lang="en-US" dirty="0"/>
              <a:t>Example (but use your hex color)</a:t>
            </a:r>
          </a:p>
        </p:txBody>
      </p:sp>
      <p:pic>
        <p:nvPicPr>
          <p:cNvPr id="4" name="Picture 3">
            <a:extLst>
              <a:ext uri="{FF2B5EF4-FFF2-40B4-BE49-F238E27FC236}">
                <a16:creationId xmlns:a16="http://schemas.microsoft.com/office/drawing/2014/main" id="{3D31ABA6-F63C-844B-801D-D276CEA170BB}"/>
              </a:ext>
            </a:extLst>
          </p:cNvPr>
          <p:cNvPicPr>
            <a:picLocks noChangeAspect="1"/>
          </p:cNvPicPr>
          <p:nvPr/>
        </p:nvPicPr>
        <p:blipFill>
          <a:blip r:embed="rId2"/>
          <a:stretch>
            <a:fillRect/>
          </a:stretch>
        </p:blipFill>
        <p:spPr>
          <a:xfrm>
            <a:off x="6701590" y="4029075"/>
            <a:ext cx="1985210" cy="2571750"/>
          </a:xfrm>
          <a:prstGeom prst="rect">
            <a:avLst/>
          </a:prstGeom>
        </p:spPr>
      </p:pic>
      <p:pic>
        <p:nvPicPr>
          <p:cNvPr id="5" name="Picture 4">
            <a:extLst>
              <a:ext uri="{FF2B5EF4-FFF2-40B4-BE49-F238E27FC236}">
                <a16:creationId xmlns:a16="http://schemas.microsoft.com/office/drawing/2014/main" id="{8C354979-CC21-2841-9F85-FDD7B0724D98}"/>
              </a:ext>
            </a:extLst>
          </p:cNvPr>
          <p:cNvPicPr>
            <a:picLocks noChangeAspect="1"/>
          </p:cNvPicPr>
          <p:nvPr/>
        </p:nvPicPr>
        <p:blipFill>
          <a:blip r:embed="rId3"/>
          <a:stretch>
            <a:fillRect/>
          </a:stretch>
        </p:blipFill>
        <p:spPr>
          <a:xfrm>
            <a:off x="1016000" y="5000624"/>
            <a:ext cx="4000500" cy="1643063"/>
          </a:xfrm>
          <a:prstGeom prst="rect">
            <a:avLst/>
          </a:prstGeom>
        </p:spPr>
      </p:pic>
    </p:spTree>
    <p:extLst>
      <p:ext uri="{BB962C8B-B14F-4D97-AF65-F5344CB8AC3E}">
        <p14:creationId xmlns:p14="http://schemas.microsoft.com/office/powerpoint/2010/main" val="3400021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Responsive Design</a:t>
            </a:r>
          </a:p>
        </p:txBody>
      </p:sp>
      <p:sp>
        <p:nvSpPr>
          <p:cNvPr id="3" name="Content Placeholder 2"/>
          <p:cNvSpPr>
            <a:spLocks noGrp="1"/>
          </p:cNvSpPr>
          <p:nvPr>
            <p:ph idx="1"/>
          </p:nvPr>
        </p:nvSpPr>
        <p:spPr/>
        <p:txBody>
          <a:bodyPr>
            <a:normAutofit fontScale="92500" lnSpcReduction="10000"/>
          </a:bodyPr>
          <a:lstStyle/>
          <a:p>
            <a:r>
              <a:rPr lang="en-US" dirty="0"/>
              <a:t>Attempt to organize the same components in different ways, appropriate for different screen widths</a:t>
            </a:r>
          </a:p>
          <a:p>
            <a:r>
              <a:rPr lang="en-US" dirty="0"/>
              <a:t>So a mobile browser will display the same components as a desktop browser, but arranged differently</a:t>
            </a:r>
          </a:p>
          <a:p>
            <a:pPr lvl="1"/>
            <a:r>
              <a:rPr lang="en-US" dirty="0"/>
              <a:t>The desktop browser may have enough room to display the components in a horizontal row</a:t>
            </a:r>
          </a:p>
          <a:p>
            <a:pPr lvl="1"/>
            <a:r>
              <a:rPr lang="en-US" dirty="0"/>
              <a:t>But the mobile app has less screen size so will stack the same components vertically</a:t>
            </a:r>
          </a:p>
        </p:txBody>
      </p:sp>
    </p:spTree>
    <p:extLst>
      <p:ext uri="{BB962C8B-B14F-4D97-AF65-F5344CB8AC3E}">
        <p14:creationId xmlns:p14="http://schemas.microsoft.com/office/powerpoint/2010/main" val="456303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Rows and Columns</a:t>
            </a:r>
          </a:p>
        </p:txBody>
      </p:sp>
      <p:sp>
        <p:nvSpPr>
          <p:cNvPr id="3" name="Content Placeholder 2"/>
          <p:cNvSpPr>
            <a:spLocks noGrp="1"/>
          </p:cNvSpPr>
          <p:nvPr>
            <p:ph idx="1"/>
          </p:nvPr>
        </p:nvSpPr>
        <p:spPr>
          <a:xfrm>
            <a:off x="457200" y="983277"/>
            <a:ext cx="8496299" cy="5881315"/>
          </a:xfrm>
        </p:spPr>
        <p:txBody>
          <a:bodyPr>
            <a:noAutofit/>
          </a:bodyPr>
          <a:lstStyle/>
          <a:p>
            <a:r>
              <a:rPr lang="en-US" sz="2400" dirty="0"/>
              <a:t>Bootstrap can treat your page as a grid of rows and up to 12 columns</a:t>
            </a:r>
          </a:p>
          <a:p>
            <a:r>
              <a:rPr lang="en-US" sz="2400" dirty="0"/>
              <a:t>A row contains columns, arranged horizontally </a:t>
            </a:r>
          </a:p>
          <a:p>
            <a:r>
              <a:rPr lang="en-US" sz="2400" dirty="0"/>
              <a:t>Each column is at least 1 unit wide</a:t>
            </a:r>
          </a:p>
          <a:p>
            <a:r>
              <a:rPr lang="en-US" sz="2400" dirty="0"/>
              <a:t>A column can span more than one column  unit</a:t>
            </a:r>
          </a:p>
          <a:p>
            <a:r>
              <a:rPr lang="en-US" sz="2400" dirty="0"/>
              <a:t>Columns (and elements each contains) are arranged based on your screen size</a:t>
            </a:r>
          </a:p>
          <a:p>
            <a:r>
              <a:rPr lang="en-US" sz="2400" dirty="0"/>
              <a:t>To use columns:	</a:t>
            </a:r>
          </a:p>
          <a:p>
            <a:pPr marL="971550" lvl="1" indent="-514350">
              <a:buAutoNum type="arabicPeriod"/>
            </a:pPr>
            <a:r>
              <a:rPr lang="en-US" sz="2400" dirty="0"/>
              <a:t>Create a row</a:t>
            </a:r>
          </a:p>
          <a:p>
            <a:pPr marL="971550" lvl="1" indent="-514350">
              <a:buAutoNum type="arabicPeriod"/>
            </a:pPr>
            <a:r>
              <a:rPr lang="en-US" sz="2400" dirty="0"/>
              <a:t>Add columns to the row, </a:t>
            </a:r>
          </a:p>
          <a:p>
            <a:pPr marL="1200150" lvl="2" indent="-342900"/>
            <a:r>
              <a:rPr lang="en-US" sz="2000" dirty="0"/>
              <a:t>specifying the width of each column (in column units)</a:t>
            </a:r>
          </a:p>
          <a:p>
            <a:pPr marL="1200150" lvl="2" indent="-342900"/>
            <a:r>
              <a:rPr lang="en-US" sz="2000" dirty="0"/>
              <a:t>specify the screen width at which that column should start stacking, instead of being in a horizontal row</a:t>
            </a:r>
            <a:endParaRPr lang="en-US" sz="2400" dirty="0"/>
          </a:p>
          <a:p>
            <a:pPr marL="571500" indent="-514350"/>
            <a:r>
              <a:rPr lang="en-US" sz="2400" dirty="0"/>
              <a:t>Create more rows (and the columns within) as needed</a:t>
            </a:r>
          </a:p>
          <a:p>
            <a:endParaRPr lang="en-US" sz="2400" dirty="0"/>
          </a:p>
        </p:txBody>
      </p:sp>
    </p:spTree>
    <p:extLst>
      <p:ext uri="{BB962C8B-B14F-4D97-AF65-F5344CB8AC3E}">
        <p14:creationId xmlns:p14="http://schemas.microsoft.com/office/powerpoint/2010/main" val="3427173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Code</a:t>
            </a:r>
          </a:p>
        </p:txBody>
      </p:sp>
      <p:sp>
        <p:nvSpPr>
          <p:cNvPr id="3" name="Content Placeholder 2"/>
          <p:cNvSpPr>
            <a:spLocks noGrp="1"/>
          </p:cNvSpPr>
          <p:nvPr>
            <p:ph idx="1"/>
          </p:nvPr>
        </p:nvSpPr>
        <p:spPr/>
        <p:txBody>
          <a:bodyPr/>
          <a:lstStyle/>
          <a:p>
            <a:r>
              <a:rPr lang="en-US" dirty="0"/>
              <a:t>At GitHub</a:t>
            </a:r>
          </a:p>
          <a:p>
            <a:r>
              <a:rPr lang="en-US" dirty="0"/>
              <a:t>Code for this week's examples, and live versions, at </a:t>
            </a:r>
          </a:p>
          <a:p>
            <a:endParaRPr lang="en-US" dirty="0"/>
          </a:p>
          <a:p>
            <a:pPr marL="0" indent="0">
              <a:buNone/>
            </a:pPr>
            <a:r>
              <a:rPr lang="en-US" dirty="0">
                <a:hlinkClick r:id="rId2"/>
              </a:rPr>
              <a:t>https://github.com/claraj/week2-examples</a:t>
            </a:r>
            <a:endParaRPr lang="en-US" dirty="0"/>
          </a:p>
        </p:txBody>
      </p:sp>
    </p:spTree>
    <p:extLst>
      <p:ext uri="{BB962C8B-B14F-4D97-AF65-F5344CB8AC3E}">
        <p14:creationId xmlns:p14="http://schemas.microsoft.com/office/powerpoint/2010/main" val="2085715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Columns and Resizing</a:t>
            </a:r>
          </a:p>
        </p:txBody>
      </p:sp>
      <p:sp>
        <p:nvSpPr>
          <p:cNvPr id="3" name="Content Placeholder 2"/>
          <p:cNvSpPr>
            <a:spLocks noGrp="1"/>
          </p:cNvSpPr>
          <p:nvPr>
            <p:ph idx="1"/>
          </p:nvPr>
        </p:nvSpPr>
        <p:spPr>
          <a:xfrm>
            <a:off x="155574" y="1417637"/>
            <a:ext cx="8797925" cy="2732155"/>
          </a:xfrm>
        </p:spPr>
        <p:txBody>
          <a:bodyPr>
            <a:normAutofit/>
          </a:bodyPr>
          <a:lstStyle/>
          <a:p>
            <a:r>
              <a:rPr lang="en-US" dirty="0"/>
              <a:t>Grid system</a:t>
            </a:r>
          </a:p>
        </p:txBody>
      </p:sp>
      <p:pic>
        <p:nvPicPr>
          <p:cNvPr id="4" name="Picture 3"/>
          <p:cNvPicPr>
            <a:picLocks noChangeAspect="1"/>
          </p:cNvPicPr>
          <p:nvPr/>
        </p:nvPicPr>
        <p:blipFill>
          <a:blip r:embed="rId2"/>
          <a:stretch>
            <a:fillRect/>
          </a:stretch>
        </p:blipFill>
        <p:spPr>
          <a:xfrm>
            <a:off x="400050" y="2238469"/>
            <a:ext cx="8286750" cy="3376740"/>
          </a:xfrm>
          <a:prstGeom prst="rect">
            <a:avLst/>
          </a:prstGeom>
          <a:ln>
            <a:solidFill>
              <a:srgbClr val="7F7F7F"/>
            </a:solidFill>
          </a:ln>
        </p:spPr>
      </p:pic>
    </p:spTree>
    <p:extLst>
      <p:ext uri="{BB962C8B-B14F-4D97-AF65-F5344CB8AC3E}">
        <p14:creationId xmlns:p14="http://schemas.microsoft.com/office/powerpoint/2010/main" val="2047465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6299" y="274638"/>
            <a:ext cx="3688275" cy="1143000"/>
          </a:xfrm>
        </p:spPr>
        <p:txBody>
          <a:bodyPr>
            <a:noAutofit/>
          </a:bodyPr>
          <a:lstStyle/>
          <a:p>
            <a:r>
              <a:rPr lang="en-US" sz="2800" dirty="0"/>
              <a:t>bootstrap-</a:t>
            </a:r>
            <a:r>
              <a:rPr lang="en-US" sz="2800" dirty="0" err="1"/>
              <a:t>columns.html</a:t>
            </a:r>
            <a:r>
              <a:rPr lang="en-US" sz="2800" dirty="0"/>
              <a:t> </a:t>
            </a:r>
            <a:br>
              <a:rPr lang="en-US" sz="2800" dirty="0"/>
            </a:br>
            <a:endParaRPr lang="en-US" sz="2800" dirty="0"/>
          </a:p>
        </p:txBody>
      </p:sp>
      <p:sp>
        <p:nvSpPr>
          <p:cNvPr id="3" name="Content Placeholder 2"/>
          <p:cNvSpPr>
            <a:spLocks noGrp="1"/>
          </p:cNvSpPr>
          <p:nvPr>
            <p:ph idx="1"/>
          </p:nvPr>
        </p:nvSpPr>
        <p:spPr/>
        <p:txBody>
          <a:bodyPr/>
          <a:lstStyle/>
          <a:p>
            <a:r>
              <a:rPr lang="en-US" dirty="0"/>
              <a:t>Columns</a:t>
            </a:r>
          </a:p>
        </p:txBody>
      </p:sp>
      <p:pic>
        <p:nvPicPr>
          <p:cNvPr id="4" name="Picture 3"/>
          <p:cNvPicPr>
            <a:picLocks noChangeAspect="1"/>
          </p:cNvPicPr>
          <p:nvPr/>
        </p:nvPicPr>
        <p:blipFill>
          <a:blip r:embed="rId2"/>
          <a:stretch>
            <a:fillRect/>
          </a:stretch>
        </p:blipFill>
        <p:spPr>
          <a:xfrm>
            <a:off x="149299" y="139700"/>
            <a:ext cx="5207000" cy="6565900"/>
          </a:xfrm>
          <a:prstGeom prst="rect">
            <a:avLst/>
          </a:prstGeom>
        </p:spPr>
      </p:pic>
      <p:sp>
        <p:nvSpPr>
          <p:cNvPr id="5" name="TextBox 4"/>
          <p:cNvSpPr txBox="1"/>
          <p:nvPr/>
        </p:nvSpPr>
        <p:spPr>
          <a:xfrm>
            <a:off x="5888595" y="1600200"/>
            <a:ext cx="2989199" cy="4247317"/>
          </a:xfrm>
          <a:prstGeom prst="rect">
            <a:avLst/>
          </a:prstGeom>
          <a:noFill/>
        </p:spPr>
        <p:txBody>
          <a:bodyPr wrap="square" rtlCol="0">
            <a:spAutoFit/>
          </a:bodyPr>
          <a:lstStyle/>
          <a:p>
            <a:r>
              <a:rPr lang="en-US" dirty="0"/>
              <a:t>Organize page into logical rows</a:t>
            </a:r>
          </a:p>
          <a:p>
            <a:endParaRPr lang="en-US" dirty="0"/>
          </a:p>
          <a:p>
            <a:r>
              <a:rPr lang="en-US" dirty="0"/>
              <a:t>Within rows, break into desired number of columns</a:t>
            </a:r>
          </a:p>
          <a:p>
            <a:endParaRPr lang="en-US" dirty="0"/>
          </a:p>
          <a:p>
            <a:r>
              <a:rPr lang="en-US" dirty="0"/>
              <a:t>Each column should specify  the screen size, at or below which, at which it should stack  </a:t>
            </a:r>
          </a:p>
          <a:p>
            <a:endParaRPr lang="en-US" dirty="0"/>
          </a:p>
          <a:p>
            <a:r>
              <a:rPr lang="en-US" dirty="0"/>
              <a:t>And, it must specify that column's width, in column units that it spans. There are 12 units per row</a:t>
            </a:r>
          </a:p>
        </p:txBody>
      </p:sp>
      <p:cxnSp>
        <p:nvCxnSpPr>
          <p:cNvPr id="7" name="Straight Arrow Connector 6"/>
          <p:cNvCxnSpPr/>
          <p:nvPr/>
        </p:nvCxnSpPr>
        <p:spPr>
          <a:xfrm flipH="1" flipV="1">
            <a:off x="2615605" y="2385949"/>
            <a:ext cx="1515392" cy="8979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012634" y="1693254"/>
            <a:ext cx="1553879" cy="9936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2694130" y="3293650"/>
            <a:ext cx="1642134" cy="10568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66513" y="1508588"/>
            <a:ext cx="1381996" cy="369332"/>
          </a:xfrm>
          <a:prstGeom prst="rect">
            <a:avLst/>
          </a:prstGeom>
          <a:solidFill>
            <a:srgbClr val="FFFFFF"/>
          </a:solidFill>
          <a:ln>
            <a:solidFill>
              <a:srgbClr val="FF6600"/>
            </a:solidFill>
          </a:ln>
        </p:spPr>
        <p:txBody>
          <a:bodyPr wrap="none" rtlCol="0">
            <a:spAutoFit/>
          </a:bodyPr>
          <a:lstStyle/>
          <a:p>
            <a:r>
              <a:rPr lang="en-US" dirty="0"/>
              <a:t>Define a row</a:t>
            </a:r>
          </a:p>
        </p:txBody>
      </p:sp>
      <p:sp>
        <p:nvSpPr>
          <p:cNvPr id="24" name="TextBox 23"/>
          <p:cNvSpPr txBox="1"/>
          <p:nvPr/>
        </p:nvSpPr>
        <p:spPr>
          <a:xfrm>
            <a:off x="4130997" y="2291077"/>
            <a:ext cx="1714043" cy="369332"/>
          </a:xfrm>
          <a:prstGeom prst="rect">
            <a:avLst/>
          </a:prstGeom>
          <a:solidFill>
            <a:srgbClr val="FFFFFF"/>
          </a:solidFill>
          <a:ln>
            <a:solidFill>
              <a:srgbClr val="FF6600"/>
            </a:solidFill>
          </a:ln>
        </p:spPr>
        <p:txBody>
          <a:bodyPr wrap="none" rtlCol="0">
            <a:spAutoFit/>
          </a:bodyPr>
          <a:lstStyle/>
          <a:p>
            <a:r>
              <a:rPr lang="en-US" dirty="0"/>
              <a:t>Define a column</a:t>
            </a:r>
          </a:p>
        </p:txBody>
      </p:sp>
      <p:sp>
        <p:nvSpPr>
          <p:cNvPr id="25" name="TextBox 24"/>
          <p:cNvSpPr txBox="1"/>
          <p:nvPr/>
        </p:nvSpPr>
        <p:spPr>
          <a:xfrm>
            <a:off x="4336264" y="3214670"/>
            <a:ext cx="1020035" cy="923330"/>
          </a:xfrm>
          <a:prstGeom prst="rect">
            <a:avLst/>
          </a:prstGeom>
          <a:solidFill>
            <a:srgbClr val="FFFFFF"/>
          </a:solidFill>
          <a:ln>
            <a:solidFill>
              <a:srgbClr val="FF6600"/>
            </a:solidFill>
          </a:ln>
        </p:spPr>
        <p:txBody>
          <a:bodyPr wrap="square" rtlCol="0">
            <a:spAutoFit/>
          </a:bodyPr>
          <a:lstStyle/>
          <a:p>
            <a:r>
              <a:rPr lang="en-US" dirty="0"/>
              <a:t>Define another column</a:t>
            </a:r>
          </a:p>
        </p:txBody>
      </p:sp>
    </p:spTree>
    <p:extLst>
      <p:ext uri="{BB962C8B-B14F-4D97-AF65-F5344CB8AC3E}">
        <p14:creationId xmlns:p14="http://schemas.microsoft.com/office/powerpoint/2010/main" val="3624283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9840" y="5316968"/>
            <a:ext cx="8229600" cy="785749"/>
          </a:xfrm>
        </p:spPr>
        <p:txBody>
          <a:bodyPr/>
          <a:lstStyle/>
          <a:p>
            <a:r>
              <a:rPr lang="en-US" dirty="0"/>
              <a:t>bootstrap-</a:t>
            </a:r>
            <a:r>
              <a:rPr lang="en-US" dirty="0" err="1"/>
              <a:t>columns.html</a:t>
            </a:r>
            <a:r>
              <a:rPr lang="en-US" dirty="0"/>
              <a:t> </a:t>
            </a:r>
          </a:p>
        </p:txBody>
      </p:sp>
      <p:pic>
        <p:nvPicPr>
          <p:cNvPr id="7" name="Picture 6"/>
          <p:cNvPicPr>
            <a:picLocks noChangeAspect="1"/>
          </p:cNvPicPr>
          <p:nvPr/>
        </p:nvPicPr>
        <p:blipFill>
          <a:blip r:embed="rId2"/>
          <a:stretch>
            <a:fillRect/>
          </a:stretch>
        </p:blipFill>
        <p:spPr>
          <a:xfrm>
            <a:off x="457200" y="3386508"/>
            <a:ext cx="3307123" cy="3374615"/>
          </a:xfrm>
          <a:prstGeom prst="rect">
            <a:avLst/>
          </a:prstGeom>
          <a:ln>
            <a:solidFill>
              <a:srgbClr val="7F7F7F"/>
            </a:solidFill>
          </a:ln>
        </p:spPr>
      </p:pic>
      <p:pic>
        <p:nvPicPr>
          <p:cNvPr id="8" name="Picture 7"/>
          <p:cNvPicPr>
            <a:picLocks noChangeAspect="1"/>
          </p:cNvPicPr>
          <p:nvPr/>
        </p:nvPicPr>
        <p:blipFill>
          <a:blip r:embed="rId3"/>
          <a:stretch>
            <a:fillRect/>
          </a:stretch>
        </p:blipFill>
        <p:spPr>
          <a:xfrm>
            <a:off x="457200" y="265738"/>
            <a:ext cx="6552673" cy="2556352"/>
          </a:xfrm>
          <a:prstGeom prst="rect">
            <a:avLst/>
          </a:prstGeom>
          <a:ln>
            <a:solidFill>
              <a:srgbClr val="7F7F7F"/>
            </a:solidFill>
          </a:ln>
        </p:spPr>
      </p:pic>
      <p:sp>
        <p:nvSpPr>
          <p:cNvPr id="9" name="TextBox 8"/>
          <p:cNvSpPr txBox="1"/>
          <p:nvPr/>
        </p:nvSpPr>
        <p:spPr>
          <a:xfrm>
            <a:off x="7351123" y="1013386"/>
            <a:ext cx="1590818" cy="1200329"/>
          </a:xfrm>
          <a:prstGeom prst="rect">
            <a:avLst/>
          </a:prstGeom>
          <a:noFill/>
        </p:spPr>
        <p:txBody>
          <a:bodyPr wrap="square" rtlCol="0">
            <a:spAutoFit/>
          </a:bodyPr>
          <a:lstStyle/>
          <a:p>
            <a:r>
              <a:rPr lang="en-US" dirty="0"/>
              <a:t>Wide screen, columns displayed in same row</a:t>
            </a:r>
          </a:p>
        </p:txBody>
      </p:sp>
      <p:sp>
        <p:nvSpPr>
          <p:cNvPr id="10" name="TextBox 9"/>
          <p:cNvSpPr txBox="1"/>
          <p:nvPr/>
        </p:nvSpPr>
        <p:spPr>
          <a:xfrm>
            <a:off x="4079840" y="3661712"/>
            <a:ext cx="2193630" cy="646331"/>
          </a:xfrm>
          <a:prstGeom prst="rect">
            <a:avLst/>
          </a:prstGeom>
          <a:noFill/>
        </p:spPr>
        <p:txBody>
          <a:bodyPr wrap="square" rtlCol="0">
            <a:spAutoFit/>
          </a:bodyPr>
          <a:lstStyle/>
          <a:p>
            <a:r>
              <a:rPr lang="en-US" dirty="0"/>
              <a:t>Narrow screen, columns stack</a:t>
            </a:r>
          </a:p>
        </p:txBody>
      </p:sp>
      <p:sp>
        <p:nvSpPr>
          <p:cNvPr id="11" name="Rectangle 10"/>
          <p:cNvSpPr/>
          <p:nvPr/>
        </p:nvSpPr>
        <p:spPr>
          <a:xfrm>
            <a:off x="3720464" y="1282262"/>
            <a:ext cx="3289409" cy="1539828"/>
          </a:xfrm>
          <a:prstGeom prst="rect">
            <a:avLst/>
          </a:prstGeom>
          <a:noFill/>
          <a:ln w="38100" cmpd="sng">
            <a:solidFill>
              <a:srgbClr val="66006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2592" y="1282262"/>
            <a:ext cx="3247872" cy="1538296"/>
          </a:xfrm>
          <a:prstGeom prst="rect">
            <a:avLst/>
          </a:prstGeom>
          <a:noFill/>
          <a:ln w="38100" cmpd="sng">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2592" y="5792633"/>
            <a:ext cx="3289409" cy="968490"/>
          </a:xfrm>
          <a:prstGeom prst="rect">
            <a:avLst/>
          </a:prstGeom>
          <a:noFill/>
          <a:ln w="38100" cmpd="sng">
            <a:solidFill>
              <a:srgbClr val="66006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2592" y="4403833"/>
            <a:ext cx="3247872" cy="1388799"/>
          </a:xfrm>
          <a:prstGeom prst="rect">
            <a:avLst/>
          </a:prstGeom>
          <a:noFill/>
          <a:ln w="38100" cmpd="sng">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140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0" y="274638"/>
            <a:ext cx="3098800" cy="1143000"/>
          </a:xfrm>
        </p:spPr>
        <p:txBody>
          <a:bodyPr/>
          <a:lstStyle/>
          <a:p>
            <a:r>
              <a:rPr lang="en-US" dirty="0"/>
              <a:t>Columns</a:t>
            </a:r>
          </a:p>
        </p:txBody>
      </p:sp>
      <p:sp>
        <p:nvSpPr>
          <p:cNvPr id="3" name="Content Placeholder 2"/>
          <p:cNvSpPr>
            <a:spLocks noGrp="1"/>
          </p:cNvSpPr>
          <p:nvPr>
            <p:ph idx="1"/>
          </p:nvPr>
        </p:nvSpPr>
        <p:spPr>
          <a:xfrm>
            <a:off x="5588000" y="1600200"/>
            <a:ext cx="3098800" cy="4525963"/>
          </a:xfrm>
        </p:spPr>
        <p:txBody>
          <a:bodyPr>
            <a:normAutofit fontScale="92500" lnSpcReduction="20000"/>
          </a:bodyPr>
          <a:lstStyle/>
          <a:p>
            <a:r>
              <a:rPr lang="en-US" dirty="0"/>
              <a:t> Specify rows </a:t>
            </a:r>
          </a:p>
          <a:p>
            <a:r>
              <a:rPr lang="en-US" dirty="0"/>
              <a:t>Inside each row, specify your columns</a:t>
            </a:r>
          </a:p>
          <a:p>
            <a:r>
              <a:rPr lang="en-US" dirty="0"/>
              <a:t>Inside each column, add the elements it will contain</a:t>
            </a:r>
          </a:p>
          <a:p>
            <a:pPr marL="0" indent="0">
              <a:buNone/>
            </a:pPr>
            <a:r>
              <a:rPr lang="en-US" dirty="0" err="1"/>
              <a:t>boostrap</a:t>
            </a:r>
            <a:r>
              <a:rPr lang="en-US" dirty="0"/>
              <a:t>-more-columns-with-</a:t>
            </a:r>
            <a:r>
              <a:rPr lang="en-US" dirty="0" err="1"/>
              <a:t>styles.html</a:t>
            </a:r>
            <a:r>
              <a:rPr lang="en-US" dirty="0"/>
              <a:t> </a:t>
            </a:r>
          </a:p>
        </p:txBody>
      </p:sp>
      <p:pic>
        <p:nvPicPr>
          <p:cNvPr id="5" name="Picture 4"/>
          <p:cNvPicPr>
            <a:picLocks noChangeAspect="1"/>
          </p:cNvPicPr>
          <p:nvPr/>
        </p:nvPicPr>
        <p:blipFill>
          <a:blip r:embed="rId2"/>
          <a:stretch>
            <a:fillRect/>
          </a:stretch>
        </p:blipFill>
        <p:spPr>
          <a:xfrm>
            <a:off x="244475" y="0"/>
            <a:ext cx="5112152" cy="6858000"/>
          </a:xfrm>
          <a:prstGeom prst="rect">
            <a:avLst/>
          </a:prstGeom>
        </p:spPr>
      </p:pic>
    </p:spTree>
    <p:extLst>
      <p:ext uri="{BB962C8B-B14F-4D97-AF65-F5344CB8AC3E}">
        <p14:creationId xmlns:p14="http://schemas.microsoft.com/office/powerpoint/2010/main" val="762953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3"/>
            <a:ext cx="8229600" cy="1143000"/>
          </a:xfrm>
        </p:spPr>
        <p:txBody>
          <a:bodyPr/>
          <a:lstStyle/>
          <a:p>
            <a:r>
              <a:rPr lang="en-US" dirty="0"/>
              <a:t>Column Classes</a:t>
            </a:r>
          </a:p>
        </p:txBody>
      </p:sp>
      <p:sp>
        <p:nvSpPr>
          <p:cNvPr id="3" name="Content Placeholder 2"/>
          <p:cNvSpPr>
            <a:spLocks noGrp="1"/>
          </p:cNvSpPr>
          <p:nvPr>
            <p:ph idx="1"/>
          </p:nvPr>
        </p:nvSpPr>
        <p:spPr>
          <a:xfrm>
            <a:off x="285750" y="999926"/>
            <a:ext cx="8715375" cy="4525963"/>
          </a:xfrm>
        </p:spPr>
        <p:txBody>
          <a:bodyPr>
            <a:normAutofit/>
          </a:bodyPr>
          <a:lstStyle/>
          <a:p>
            <a:r>
              <a:rPr lang="en-US" sz="2200" dirty="0"/>
              <a:t>Column classes take the form </a:t>
            </a:r>
            <a:r>
              <a:rPr lang="en-US" sz="2200" b="1" dirty="0"/>
              <a:t>col-</a:t>
            </a:r>
            <a:r>
              <a:rPr lang="en-US" sz="2200" b="1" i="1" dirty="0" err="1"/>
              <a:t>stacksize</a:t>
            </a:r>
            <a:r>
              <a:rPr lang="en-US" sz="2200" b="1" dirty="0"/>
              <a:t>-</a:t>
            </a:r>
            <a:r>
              <a:rPr lang="en-US" sz="2200" b="1" i="1" dirty="0"/>
              <a:t>span</a:t>
            </a:r>
          </a:p>
          <a:p>
            <a:pPr marL="0" indent="0">
              <a:buNone/>
            </a:pPr>
            <a:r>
              <a:rPr lang="en-US" sz="2200" b="1" i="1" dirty="0" err="1"/>
              <a:t>stacksize</a:t>
            </a:r>
            <a:r>
              <a:rPr lang="en-US" sz="2200" dirty="0"/>
              <a:t> can be </a:t>
            </a:r>
            <a:r>
              <a:rPr lang="en-US" sz="2200" dirty="0" err="1"/>
              <a:t>xs</a:t>
            </a:r>
            <a:r>
              <a:rPr lang="en-US" sz="2200" dirty="0"/>
              <a:t>; </a:t>
            </a:r>
            <a:r>
              <a:rPr lang="en-US" sz="2200" dirty="0" err="1"/>
              <a:t>sm</a:t>
            </a:r>
            <a:r>
              <a:rPr lang="en-US" sz="2200" dirty="0"/>
              <a:t>; md; or lg. These are screen resolutions – at this screen resolution and above, the columns will be displayed in a horizontal row. Below the specified screen resolution, the columns will stack. It's up to you to make sure your components do fit</a:t>
            </a:r>
          </a:p>
          <a:p>
            <a:r>
              <a:rPr lang="en-US" sz="2200" dirty="0"/>
              <a:t>Figure out how wide each component is and how much room it needs so you can provide enough column units for it to fit and not overlap with the other columns </a:t>
            </a:r>
          </a:p>
          <a:p>
            <a:pPr marL="0" indent="0">
              <a:buNone/>
            </a:pPr>
            <a:r>
              <a:rPr lang="en-US" sz="2200" b="1" i="1" dirty="0"/>
              <a:t>span</a:t>
            </a:r>
            <a:r>
              <a:rPr lang="en-US" sz="2200" dirty="0"/>
              <a:t> is the number of units the column spans e.g. col-sm-6 or col-md-2</a:t>
            </a:r>
          </a:p>
          <a:p>
            <a:r>
              <a:rPr lang="en-US" sz="2200" dirty="0"/>
              <a:t>Span for all the columns in a row must add up to 12</a:t>
            </a:r>
          </a:p>
        </p:txBody>
      </p:sp>
      <p:pic>
        <p:nvPicPr>
          <p:cNvPr id="4" name="Picture 3"/>
          <p:cNvPicPr>
            <a:picLocks noChangeAspect="1"/>
          </p:cNvPicPr>
          <p:nvPr/>
        </p:nvPicPr>
        <p:blipFill>
          <a:blip r:embed="rId2"/>
          <a:stretch>
            <a:fillRect/>
          </a:stretch>
        </p:blipFill>
        <p:spPr>
          <a:xfrm>
            <a:off x="0" y="5129213"/>
            <a:ext cx="5158922" cy="115252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519400814"/>
              </p:ext>
            </p:extLst>
          </p:nvPr>
        </p:nvGraphicFramePr>
        <p:xfrm>
          <a:off x="5191125" y="4735832"/>
          <a:ext cx="3952875" cy="2122168"/>
        </p:xfrm>
        <a:graphic>
          <a:graphicData uri="http://schemas.openxmlformats.org/drawingml/2006/table">
            <a:tbl>
              <a:tblPr firstRow="1" bandRow="1">
                <a:tableStyleId>{00A15C55-8517-42AA-B614-E9B94910E393}</a:tableStyleId>
              </a:tblPr>
              <a:tblGrid>
                <a:gridCol w="1091775">
                  <a:extLst>
                    <a:ext uri="{9D8B030D-6E8A-4147-A177-3AD203B41FA5}">
                      <a16:colId xmlns:a16="http://schemas.microsoft.com/office/drawing/2014/main" val="20000"/>
                    </a:ext>
                  </a:extLst>
                </a:gridCol>
                <a:gridCol w="1543475">
                  <a:extLst>
                    <a:ext uri="{9D8B030D-6E8A-4147-A177-3AD203B41FA5}">
                      <a16:colId xmlns:a16="http://schemas.microsoft.com/office/drawing/2014/main" val="20001"/>
                    </a:ext>
                  </a:extLst>
                </a:gridCol>
                <a:gridCol w="1317625">
                  <a:extLst>
                    <a:ext uri="{9D8B030D-6E8A-4147-A177-3AD203B41FA5}">
                      <a16:colId xmlns:a16="http://schemas.microsoft.com/office/drawing/2014/main" val="20002"/>
                    </a:ext>
                  </a:extLst>
                </a:gridCol>
              </a:tblGrid>
              <a:tr h="370522">
                <a:tc>
                  <a:txBody>
                    <a:bodyPr/>
                    <a:lstStyle/>
                    <a:p>
                      <a:r>
                        <a:rPr lang="en-US" i="1" dirty="0" err="1"/>
                        <a:t>stacksize</a:t>
                      </a:r>
                      <a:endParaRPr lang="en-US" i="1" dirty="0"/>
                    </a:p>
                  </a:txBody>
                  <a:tcPr/>
                </a:tc>
                <a:tc>
                  <a:txBody>
                    <a:bodyPr/>
                    <a:lstStyle/>
                    <a:p>
                      <a:r>
                        <a:rPr lang="en-US" dirty="0"/>
                        <a:t>example device</a:t>
                      </a:r>
                    </a:p>
                  </a:txBody>
                  <a:tcPr/>
                </a:tc>
                <a:tc>
                  <a:txBody>
                    <a:bodyPr/>
                    <a:lstStyle/>
                    <a:p>
                      <a:r>
                        <a:rPr lang="en-US" dirty="0"/>
                        <a:t>width</a:t>
                      </a:r>
                    </a:p>
                  </a:txBody>
                  <a:tcPr/>
                </a:tc>
                <a:extLst>
                  <a:ext uri="{0D108BD9-81ED-4DB2-BD59-A6C34878D82A}">
                    <a16:rowId xmlns:a16="http://schemas.microsoft.com/office/drawing/2014/main" val="10000"/>
                  </a:ext>
                </a:extLst>
              </a:tr>
              <a:tr h="370522">
                <a:tc>
                  <a:txBody>
                    <a:bodyPr/>
                    <a:lstStyle/>
                    <a:p>
                      <a:r>
                        <a:rPr lang="en-US" dirty="0" err="1"/>
                        <a:t>xs</a:t>
                      </a:r>
                      <a:endParaRPr lang="en-US" dirty="0"/>
                    </a:p>
                  </a:txBody>
                  <a:tcPr/>
                </a:tc>
                <a:tc>
                  <a:txBody>
                    <a:bodyPr/>
                    <a:lstStyle/>
                    <a:p>
                      <a:r>
                        <a:rPr lang="en-US" dirty="0"/>
                        <a:t>Phones</a:t>
                      </a:r>
                    </a:p>
                  </a:txBody>
                  <a:tcPr/>
                </a:tc>
                <a:tc>
                  <a:txBody>
                    <a:bodyPr/>
                    <a:lstStyle/>
                    <a:p>
                      <a:r>
                        <a:rPr lang="en-US" dirty="0"/>
                        <a:t>-</a:t>
                      </a:r>
                    </a:p>
                  </a:txBody>
                  <a:tcPr/>
                </a:tc>
                <a:extLst>
                  <a:ext uri="{0D108BD9-81ED-4DB2-BD59-A6C34878D82A}">
                    <a16:rowId xmlns:a16="http://schemas.microsoft.com/office/drawing/2014/main" val="10001"/>
                  </a:ext>
                </a:extLst>
              </a:tr>
              <a:tr h="370522">
                <a:tc>
                  <a:txBody>
                    <a:bodyPr/>
                    <a:lstStyle/>
                    <a:p>
                      <a:r>
                        <a:rPr lang="en-US" dirty="0" err="1"/>
                        <a:t>sm</a:t>
                      </a:r>
                      <a:endParaRPr lang="en-US" dirty="0"/>
                    </a:p>
                  </a:txBody>
                  <a:tcPr/>
                </a:tc>
                <a:tc>
                  <a:txBody>
                    <a:bodyPr/>
                    <a:lstStyle/>
                    <a:p>
                      <a:r>
                        <a:rPr lang="en-US" dirty="0"/>
                        <a:t>Tablets</a:t>
                      </a:r>
                    </a:p>
                  </a:txBody>
                  <a:tcPr/>
                </a:tc>
                <a:tc>
                  <a:txBody>
                    <a:bodyPr/>
                    <a:lstStyle/>
                    <a:p>
                      <a:r>
                        <a:rPr lang="en-US" dirty="0"/>
                        <a:t>768px</a:t>
                      </a:r>
                    </a:p>
                  </a:txBody>
                  <a:tcPr/>
                </a:tc>
                <a:extLst>
                  <a:ext uri="{0D108BD9-81ED-4DB2-BD59-A6C34878D82A}">
                    <a16:rowId xmlns:a16="http://schemas.microsoft.com/office/drawing/2014/main" val="10002"/>
                  </a:ext>
                </a:extLst>
              </a:tr>
              <a:tr h="370522">
                <a:tc>
                  <a:txBody>
                    <a:bodyPr/>
                    <a:lstStyle/>
                    <a:p>
                      <a:r>
                        <a:rPr lang="en-US" dirty="0"/>
                        <a:t>md</a:t>
                      </a:r>
                    </a:p>
                  </a:txBody>
                  <a:tcPr/>
                </a:tc>
                <a:tc>
                  <a:txBody>
                    <a:bodyPr/>
                    <a:lstStyle/>
                    <a:p>
                      <a:r>
                        <a:rPr lang="en-US" dirty="0"/>
                        <a:t>Desktops</a:t>
                      </a:r>
                    </a:p>
                  </a:txBody>
                  <a:tcPr/>
                </a:tc>
                <a:tc>
                  <a:txBody>
                    <a:bodyPr/>
                    <a:lstStyle/>
                    <a:p>
                      <a:r>
                        <a:rPr lang="en-US" dirty="0"/>
                        <a:t>9992px</a:t>
                      </a:r>
                    </a:p>
                  </a:txBody>
                  <a:tcPr/>
                </a:tc>
                <a:extLst>
                  <a:ext uri="{0D108BD9-81ED-4DB2-BD59-A6C34878D82A}">
                    <a16:rowId xmlns:a16="http://schemas.microsoft.com/office/drawing/2014/main" val="10003"/>
                  </a:ext>
                </a:extLst>
              </a:tr>
              <a:tr h="370522">
                <a:tc>
                  <a:txBody>
                    <a:bodyPr/>
                    <a:lstStyle/>
                    <a:p>
                      <a:r>
                        <a:rPr lang="en-US" dirty="0" err="1"/>
                        <a:t>lg</a:t>
                      </a:r>
                      <a:endParaRPr lang="en-US" dirty="0"/>
                    </a:p>
                  </a:txBody>
                  <a:tcPr/>
                </a:tc>
                <a:tc>
                  <a:txBody>
                    <a:bodyPr/>
                    <a:lstStyle/>
                    <a:p>
                      <a:r>
                        <a:rPr lang="en-US" dirty="0"/>
                        <a:t>Large screens</a:t>
                      </a:r>
                    </a:p>
                  </a:txBody>
                  <a:tcPr/>
                </a:tc>
                <a:tc>
                  <a:txBody>
                    <a:bodyPr/>
                    <a:lstStyle/>
                    <a:p>
                      <a:r>
                        <a:rPr lang="en-US" dirty="0"/>
                        <a:t>1200px</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1517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395"/>
            <a:ext cx="8229600" cy="1143000"/>
          </a:xfrm>
        </p:spPr>
        <p:txBody>
          <a:bodyPr>
            <a:noAutofit/>
          </a:bodyPr>
          <a:lstStyle/>
          <a:p>
            <a:r>
              <a:rPr lang="en-US" sz="2800" dirty="0"/>
              <a:t>Columns don't need to be same width</a:t>
            </a:r>
            <a:br>
              <a:rPr lang="en-US" sz="2800" dirty="0"/>
            </a:br>
            <a:r>
              <a:rPr lang="en-US" sz="2800" dirty="0"/>
              <a:t>Use wider columns for wider components</a:t>
            </a:r>
            <a:br>
              <a:rPr lang="en-US" sz="2800" dirty="0"/>
            </a:br>
            <a:r>
              <a:rPr lang="en-US" sz="2800" dirty="0"/>
              <a:t>bootstrap-non-equal-width-</a:t>
            </a:r>
            <a:r>
              <a:rPr lang="en-US" sz="2800" dirty="0" err="1"/>
              <a:t>columns.html</a:t>
            </a:r>
            <a:r>
              <a:rPr lang="en-US" sz="2800" dirty="0"/>
              <a:t> </a:t>
            </a:r>
          </a:p>
        </p:txBody>
      </p:sp>
      <p:sp>
        <p:nvSpPr>
          <p:cNvPr id="3" name="Content Placeholder 2"/>
          <p:cNvSpPr>
            <a:spLocks noGrp="1"/>
          </p:cNvSpPr>
          <p:nvPr>
            <p:ph idx="1"/>
          </p:nvPr>
        </p:nvSpPr>
        <p:spPr/>
        <p:txBody>
          <a:bodyPr/>
          <a:lstStyle/>
          <a:p>
            <a:r>
              <a:rPr lang="en-US" dirty="0"/>
              <a:t>  </a:t>
            </a:r>
          </a:p>
        </p:txBody>
      </p:sp>
      <p:pic>
        <p:nvPicPr>
          <p:cNvPr id="4" name="Picture 3"/>
          <p:cNvPicPr>
            <a:picLocks noChangeAspect="1"/>
          </p:cNvPicPr>
          <p:nvPr/>
        </p:nvPicPr>
        <p:blipFill>
          <a:blip r:embed="rId2"/>
          <a:stretch>
            <a:fillRect/>
          </a:stretch>
        </p:blipFill>
        <p:spPr>
          <a:xfrm>
            <a:off x="0" y="1417638"/>
            <a:ext cx="9144000" cy="5390255"/>
          </a:xfrm>
          <a:prstGeom prst="rect">
            <a:avLst/>
          </a:prstGeom>
        </p:spPr>
      </p:pic>
      <p:pic>
        <p:nvPicPr>
          <p:cNvPr id="5" name="Picture 4"/>
          <p:cNvPicPr>
            <a:picLocks noChangeAspect="1"/>
          </p:cNvPicPr>
          <p:nvPr/>
        </p:nvPicPr>
        <p:blipFill>
          <a:blip r:embed="rId3"/>
          <a:stretch>
            <a:fillRect/>
          </a:stretch>
        </p:blipFill>
        <p:spPr>
          <a:xfrm>
            <a:off x="4284947" y="4303838"/>
            <a:ext cx="4672945" cy="2400229"/>
          </a:xfrm>
          <a:prstGeom prst="rect">
            <a:avLst/>
          </a:prstGeom>
        </p:spPr>
      </p:pic>
    </p:spTree>
    <p:extLst>
      <p:ext uri="{BB962C8B-B14F-4D97-AF65-F5344CB8AC3E}">
        <p14:creationId xmlns:p14="http://schemas.microsoft.com/office/powerpoint/2010/main" val="763260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F596-AAA6-1847-84C9-6E471918CA4C}"/>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0CB68349-0D91-C04B-895B-E495C5094253}"/>
              </a:ext>
            </a:extLst>
          </p:cNvPr>
          <p:cNvSpPr>
            <a:spLocks noGrp="1"/>
          </p:cNvSpPr>
          <p:nvPr>
            <p:ph idx="1"/>
          </p:nvPr>
        </p:nvSpPr>
        <p:spPr/>
        <p:txBody>
          <a:bodyPr/>
          <a:lstStyle/>
          <a:p>
            <a:r>
              <a:rPr lang="en-US" dirty="0"/>
              <a:t>Add div class="row" and div class="col" to display instructions and form, in columns </a:t>
            </a:r>
          </a:p>
          <a:p>
            <a:r>
              <a:rPr lang="en-US" dirty="0"/>
              <a:t>Next slide -&gt;</a:t>
            </a:r>
          </a:p>
        </p:txBody>
      </p:sp>
      <p:pic>
        <p:nvPicPr>
          <p:cNvPr id="4" name="Picture 3">
            <a:extLst>
              <a:ext uri="{FF2B5EF4-FFF2-40B4-BE49-F238E27FC236}">
                <a16:creationId xmlns:a16="http://schemas.microsoft.com/office/drawing/2014/main" id="{DD314BCF-B34F-2547-A7DF-47201FDA51C1}"/>
              </a:ext>
            </a:extLst>
          </p:cNvPr>
          <p:cNvPicPr>
            <a:picLocks noChangeAspect="1"/>
          </p:cNvPicPr>
          <p:nvPr/>
        </p:nvPicPr>
        <p:blipFill>
          <a:blip r:embed="rId2"/>
          <a:stretch>
            <a:fillRect/>
          </a:stretch>
        </p:blipFill>
        <p:spPr>
          <a:xfrm>
            <a:off x="991118" y="4309269"/>
            <a:ext cx="3910209" cy="2234405"/>
          </a:xfrm>
          <a:prstGeom prst="rect">
            <a:avLst/>
          </a:prstGeom>
        </p:spPr>
      </p:pic>
      <p:pic>
        <p:nvPicPr>
          <p:cNvPr id="5" name="Picture 4">
            <a:extLst>
              <a:ext uri="{FF2B5EF4-FFF2-40B4-BE49-F238E27FC236}">
                <a16:creationId xmlns:a16="http://schemas.microsoft.com/office/drawing/2014/main" id="{FB4AFC11-DC44-2946-94A5-A2D9AE60B099}"/>
              </a:ext>
            </a:extLst>
          </p:cNvPr>
          <p:cNvPicPr>
            <a:picLocks noChangeAspect="1"/>
          </p:cNvPicPr>
          <p:nvPr/>
        </p:nvPicPr>
        <p:blipFill>
          <a:blip r:embed="rId3"/>
          <a:stretch>
            <a:fillRect/>
          </a:stretch>
        </p:blipFill>
        <p:spPr>
          <a:xfrm>
            <a:off x="5572840" y="2786063"/>
            <a:ext cx="2442447" cy="3757611"/>
          </a:xfrm>
          <a:prstGeom prst="rect">
            <a:avLst/>
          </a:prstGeom>
        </p:spPr>
      </p:pic>
    </p:spTree>
    <p:extLst>
      <p:ext uri="{BB962C8B-B14F-4D97-AF65-F5344CB8AC3E}">
        <p14:creationId xmlns:p14="http://schemas.microsoft.com/office/powerpoint/2010/main" val="1983078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D45E6-173B-ED43-802D-04B1E2EE950D}"/>
              </a:ext>
            </a:extLst>
          </p:cNvPr>
          <p:cNvPicPr>
            <a:picLocks noChangeAspect="1"/>
          </p:cNvPicPr>
          <p:nvPr/>
        </p:nvPicPr>
        <p:blipFill>
          <a:blip r:embed="rId2"/>
          <a:stretch>
            <a:fillRect/>
          </a:stretch>
        </p:blipFill>
        <p:spPr>
          <a:xfrm>
            <a:off x="1160462" y="166688"/>
            <a:ext cx="7823200" cy="6553200"/>
          </a:xfrm>
          <a:prstGeom prst="rect">
            <a:avLst/>
          </a:prstGeom>
        </p:spPr>
      </p:pic>
      <p:cxnSp>
        <p:nvCxnSpPr>
          <p:cNvPr id="6" name="Straight Arrow Connector 5">
            <a:extLst>
              <a:ext uri="{FF2B5EF4-FFF2-40B4-BE49-F238E27FC236}">
                <a16:creationId xmlns:a16="http://schemas.microsoft.com/office/drawing/2014/main" id="{8F2BF95C-4F0B-184D-8C95-616264B2E499}"/>
              </a:ext>
            </a:extLst>
          </p:cNvPr>
          <p:cNvCxnSpPr>
            <a:cxnSpLocks/>
          </p:cNvCxnSpPr>
          <p:nvPr/>
        </p:nvCxnSpPr>
        <p:spPr>
          <a:xfrm>
            <a:off x="366712" y="890192"/>
            <a:ext cx="793750" cy="992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52C07AA-E2A2-0545-A864-283C18E48BE2}"/>
              </a:ext>
            </a:extLst>
          </p:cNvPr>
          <p:cNvCxnSpPr>
            <a:cxnSpLocks/>
          </p:cNvCxnSpPr>
          <p:nvPr/>
        </p:nvCxnSpPr>
        <p:spPr>
          <a:xfrm>
            <a:off x="366712" y="1267619"/>
            <a:ext cx="92392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AF0D60B-1DA4-514E-BA18-06A687AC7619}"/>
              </a:ext>
            </a:extLst>
          </p:cNvPr>
          <p:cNvCxnSpPr>
            <a:cxnSpLocks/>
          </p:cNvCxnSpPr>
          <p:nvPr/>
        </p:nvCxnSpPr>
        <p:spPr>
          <a:xfrm>
            <a:off x="366712" y="2259808"/>
            <a:ext cx="991392"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22BBEF7-518A-D64E-B4D7-B7CEF8B52E58}"/>
              </a:ext>
            </a:extLst>
          </p:cNvPr>
          <p:cNvCxnSpPr>
            <a:cxnSpLocks/>
          </p:cNvCxnSpPr>
          <p:nvPr/>
        </p:nvCxnSpPr>
        <p:spPr>
          <a:xfrm>
            <a:off x="457200" y="2600326"/>
            <a:ext cx="855660"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FEE7CAC-2CCC-C044-8A47-622BCC4ABABF}"/>
              </a:ext>
            </a:extLst>
          </p:cNvPr>
          <p:cNvCxnSpPr>
            <a:cxnSpLocks/>
          </p:cNvCxnSpPr>
          <p:nvPr/>
        </p:nvCxnSpPr>
        <p:spPr>
          <a:xfrm>
            <a:off x="366712" y="6240463"/>
            <a:ext cx="94614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6A95FE-7941-7746-AE8D-C00ED1D26C46}"/>
              </a:ext>
            </a:extLst>
          </p:cNvPr>
          <p:cNvCxnSpPr>
            <a:cxnSpLocks/>
          </p:cNvCxnSpPr>
          <p:nvPr/>
        </p:nvCxnSpPr>
        <p:spPr>
          <a:xfrm>
            <a:off x="161922" y="6555583"/>
            <a:ext cx="991392"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439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62F-2F4A-C749-A0C6-47364F016B2D}"/>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C2BEE707-FB4A-B346-8B43-6F9E3AB91240}"/>
              </a:ext>
            </a:extLst>
          </p:cNvPr>
          <p:cNvSpPr>
            <a:spLocks noGrp="1"/>
          </p:cNvSpPr>
          <p:nvPr>
            <p:ph idx="1"/>
          </p:nvPr>
        </p:nvSpPr>
        <p:spPr/>
        <p:txBody>
          <a:bodyPr>
            <a:normAutofit fontScale="92500"/>
          </a:bodyPr>
          <a:lstStyle/>
          <a:p>
            <a:r>
              <a:rPr lang="en-US" dirty="0"/>
              <a:t>Verify the instructions are on the left of the form</a:t>
            </a:r>
          </a:p>
          <a:p>
            <a:r>
              <a:rPr lang="en-US" dirty="0"/>
              <a:t>Make your browser window wider and narrower, and verify the columns stack when the window is narrow, and unstack when it is wide</a:t>
            </a:r>
          </a:p>
          <a:p>
            <a:r>
              <a:rPr lang="en-US" dirty="0"/>
              <a:t>The margins may not look good now, so adjust the paddings and margins so the page looks good with the columns stacked, and when they are not stacked</a:t>
            </a:r>
          </a:p>
        </p:txBody>
      </p:sp>
    </p:spTree>
    <p:extLst>
      <p:ext uri="{BB962C8B-B14F-4D97-AF65-F5344CB8AC3E}">
        <p14:creationId xmlns:p14="http://schemas.microsoft.com/office/powerpoint/2010/main" val="1545438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2</a:t>
            </a:r>
          </a:p>
        </p:txBody>
      </p:sp>
      <p:sp>
        <p:nvSpPr>
          <p:cNvPr id="3" name="Content Placeholder 2"/>
          <p:cNvSpPr>
            <a:spLocks noGrp="1"/>
          </p:cNvSpPr>
          <p:nvPr>
            <p:ph idx="1"/>
          </p:nvPr>
        </p:nvSpPr>
        <p:spPr/>
        <p:txBody>
          <a:bodyPr/>
          <a:lstStyle/>
          <a:p>
            <a:r>
              <a:rPr lang="en-US" dirty="0"/>
              <a:t>In D2L</a:t>
            </a:r>
          </a:p>
          <a:p>
            <a:endParaRPr lang="en-US" dirty="0"/>
          </a:p>
          <a:p>
            <a:r>
              <a:rPr lang="en-US" dirty="0"/>
              <a:t>Please ask if you have any questions </a:t>
            </a:r>
          </a:p>
          <a:p>
            <a:r>
              <a:rPr lang="en-US" dirty="0"/>
              <a:t>Please let me know if anything isn't clear</a:t>
            </a:r>
          </a:p>
          <a:p>
            <a:r>
              <a:rPr lang="en-US" dirty="0"/>
              <a:t>Please ask if you need help</a:t>
            </a:r>
          </a:p>
          <a:p>
            <a:endParaRPr lang="en-US" dirty="0"/>
          </a:p>
          <a:p>
            <a:r>
              <a:rPr lang="en-US" dirty="0"/>
              <a:t>The best students ask lots of questions!</a:t>
            </a:r>
          </a:p>
        </p:txBody>
      </p:sp>
    </p:spTree>
    <p:extLst>
      <p:ext uri="{BB962C8B-B14F-4D97-AF65-F5344CB8AC3E}">
        <p14:creationId xmlns:p14="http://schemas.microsoft.com/office/powerpoint/2010/main" val="172171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C9C6-944B-8847-8A4C-D0F4912EE95B}"/>
              </a:ext>
            </a:extLst>
          </p:cNvPr>
          <p:cNvSpPr>
            <a:spLocks noGrp="1"/>
          </p:cNvSpPr>
          <p:nvPr>
            <p:ph type="title"/>
          </p:nvPr>
        </p:nvSpPr>
        <p:spPr/>
        <p:txBody>
          <a:bodyPr/>
          <a:lstStyle/>
          <a:p>
            <a:r>
              <a:rPr lang="en-US" dirty="0"/>
              <a:t>HTML: Forms and Input</a:t>
            </a:r>
          </a:p>
        </p:txBody>
      </p:sp>
      <p:sp>
        <p:nvSpPr>
          <p:cNvPr id="3" name="Content Placeholder 2">
            <a:extLst>
              <a:ext uri="{FF2B5EF4-FFF2-40B4-BE49-F238E27FC236}">
                <a16:creationId xmlns:a16="http://schemas.microsoft.com/office/drawing/2014/main" id="{9782AB2D-E23A-B547-B0CC-7A2D9159F25E}"/>
              </a:ext>
            </a:extLst>
          </p:cNvPr>
          <p:cNvSpPr>
            <a:spLocks noGrp="1"/>
          </p:cNvSpPr>
          <p:nvPr>
            <p:ph idx="1"/>
          </p:nvPr>
        </p:nvSpPr>
        <p:spPr/>
        <p:txBody>
          <a:bodyPr>
            <a:normAutofit fontScale="92500"/>
          </a:bodyPr>
          <a:lstStyle/>
          <a:p>
            <a:r>
              <a:rPr lang="en-US" dirty="0"/>
              <a:t>Several types of user </a:t>
            </a:r>
            <a:r>
              <a:rPr lang="en-US" b="1" dirty="0"/>
              <a:t>input</a:t>
            </a:r>
            <a:r>
              <a:rPr lang="en-US" dirty="0"/>
              <a:t> elements</a:t>
            </a:r>
          </a:p>
          <a:p>
            <a:pPr lvl="1"/>
            <a:r>
              <a:rPr lang="en-US" b="1" dirty="0"/>
              <a:t>input</a:t>
            </a:r>
            <a:r>
              <a:rPr lang="en-US" dirty="0"/>
              <a:t> elements, various types - text, radio buttons, checkboxes, dates, color, email, file upload...</a:t>
            </a:r>
          </a:p>
          <a:p>
            <a:pPr lvl="1"/>
            <a:r>
              <a:rPr lang="en-US" b="1" dirty="0"/>
              <a:t>select</a:t>
            </a:r>
            <a:r>
              <a:rPr lang="en-US" dirty="0"/>
              <a:t>, </a:t>
            </a:r>
            <a:r>
              <a:rPr lang="en-US" b="1" dirty="0"/>
              <a:t>option</a:t>
            </a:r>
            <a:r>
              <a:rPr lang="en-US" dirty="0"/>
              <a:t> elements, dropdown menus</a:t>
            </a:r>
          </a:p>
          <a:p>
            <a:pPr lvl="1"/>
            <a:r>
              <a:rPr lang="en-US" b="1" dirty="0" err="1"/>
              <a:t>textarea</a:t>
            </a:r>
            <a:r>
              <a:rPr lang="en-US" dirty="0"/>
              <a:t> elements for multi-line input</a:t>
            </a:r>
          </a:p>
          <a:p>
            <a:pPr lvl="1"/>
            <a:r>
              <a:rPr lang="en-US" b="1" dirty="0"/>
              <a:t>button</a:t>
            </a:r>
            <a:r>
              <a:rPr lang="en-US" dirty="0"/>
              <a:t> elements - for submitting a form</a:t>
            </a:r>
          </a:p>
          <a:p>
            <a:r>
              <a:rPr lang="en-US" b="1" dirty="0"/>
              <a:t>Form</a:t>
            </a:r>
            <a:r>
              <a:rPr lang="en-US" dirty="0"/>
              <a:t> elements are for collecting 1 or more inputs into a group, often for submitting all of the information in the form to a server</a:t>
            </a:r>
          </a:p>
        </p:txBody>
      </p:sp>
    </p:spTree>
    <p:extLst>
      <p:ext uri="{BB962C8B-B14F-4D97-AF65-F5344CB8AC3E}">
        <p14:creationId xmlns:p14="http://schemas.microsoft.com/office/powerpoint/2010/main" val="269095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F0B0-831F-CB43-A21D-1BD178F41A2F}"/>
              </a:ext>
            </a:extLst>
          </p:cNvPr>
          <p:cNvSpPr>
            <a:spLocks noGrp="1"/>
          </p:cNvSpPr>
          <p:nvPr>
            <p:ph type="title"/>
          </p:nvPr>
        </p:nvSpPr>
        <p:spPr/>
        <p:txBody>
          <a:bodyPr/>
          <a:lstStyle/>
          <a:p>
            <a:r>
              <a:rPr lang="en-US" dirty="0"/>
              <a:t>Start a new HTML page</a:t>
            </a:r>
          </a:p>
        </p:txBody>
      </p:sp>
      <p:sp>
        <p:nvSpPr>
          <p:cNvPr id="3" name="Content Placeholder 2">
            <a:extLst>
              <a:ext uri="{FF2B5EF4-FFF2-40B4-BE49-F238E27FC236}">
                <a16:creationId xmlns:a16="http://schemas.microsoft.com/office/drawing/2014/main" id="{593E398B-3B44-6C47-8339-3BED5B4DFF81}"/>
              </a:ext>
            </a:extLst>
          </p:cNvPr>
          <p:cNvSpPr>
            <a:spLocks noGrp="1"/>
          </p:cNvSpPr>
          <p:nvPr>
            <p:ph idx="1"/>
          </p:nvPr>
        </p:nvSpPr>
        <p:spPr/>
        <p:txBody>
          <a:bodyPr/>
          <a:lstStyle/>
          <a:p>
            <a:r>
              <a:rPr lang="en-US" dirty="0"/>
              <a:t>Create an input element</a:t>
            </a:r>
          </a:p>
        </p:txBody>
      </p:sp>
      <p:pic>
        <p:nvPicPr>
          <p:cNvPr id="5" name="Picture 4">
            <a:extLst>
              <a:ext uri="{FF2B5EF4-FFF2-40B4-BE49-F238E27FC236}">
                <a16:creationId xmlns:a16="http://schemas.microsoft.com/office/drawing/2014/main" id="{8696207F-0B39-1249-97A6-FC03D379DF54}"/>
              </a:ext>
            </a:extLst>
          </p:cNvPr>
          <p:cNvPicPr>
            <a:picLocks noChangeAspect="1"/>
          </p:cNvPicPr>
          <p:nvPr/>
        </p:nvPicPr>
        <p:blipFill>
          <a:blip r:embed="rId2"/>
          <a:stretch>
            <a:fillRect/>
          </a:stretch>
        </p:blipFill>
        <p:spPr>
          <a:xfrm>
            <a:off x="1676399" y="2448339"/>
            <a:ext cx="5971760" cy="1706217"/>
          </a:xfrm>
          <a:prstGeom prst="rect">
            <a:avLst/>
          </a:prstGeom>
        </p:spPr>
      </p:pic>
      <p:pic>
        <p:nvPicPr>
          <p:cNvPr id="7" name="Picture 6">
            <a:extLst>
              <a:ext uri="{FF2B5EF4-FFF2-40B4-BE49-F238E27FC236}">
                <a16:creationId xmlns:a16="http://schemas.microsoft.com/office/drawing/2014/main" id="{F1BBD7BC-339C-0D4A-A248-5099CD2481C3}"/>
              </a:ext>
            </a:extLst>
          </p:cNvPr>
          <p:cNvPicPr>
            <a:picLocks noChangeAspect="1"/>
          </p:cNvPicPr>
          <p:nvPr/>
        </p:nvPicPr>
        <p:blipFill>
          <a:blip r:embed="rId3"/>
          <a:stretch>
            <a:fillRect/>
          </a:stretch>
        </p:blipFill>
        <p:spPr>
          <a:xfrm>
            <a:off x="2720976" y="4430466"/>
            <a:ext cx="3647659" cy="2041772"/>
          </a:xfrm>
          <a:prstGeom prst="rect">
            <a:avLst/>
          </a:prstGeom>
          <a:ln>
            <a:solidFill>
              <a:schemeClr val="accent1"/>
            </a:solidFill>
          </a:ln>
        </p:spPr>
      </p:pic>
      <p:sp>
        <p:nvSpPr>
          <p:cNvPr id="8" name="TextBox 7">
            <a:extLst>
              <a:ext uri="{FF2B5EF4-FFF2-40B4-BE49-F238E27FC236}">
                <a16:creationId xmlns:a16="http://schemas.microsoft.com/office/drawing/2014/main" id="{586502CD-62AE-0844-AF01-280140770D01}"/>
              </a:ext>
            </a:extLst>
          </p:cNvPr>
          <p:cNvSpPr txBox="1"/>
          <p:nvPr/>
        </p:nvSpPr>
        <p:spPr>
          <a:xfrm>
            <a:off x="263524" y="4430466"/>
            <a:ext cx="2263776" cy="1569660"/>
          </a:xfrm>
          <a:prstGeom prst="rect">
            <a:avLst/>
          </a:prstGeom>
          <a:noFill/>
        </p:spPr>
        <p:txBody>
          <a:bodyPr wrap="square" rtlCol="0">
            <a:spAutoFit/>
          </a:bodyPr>
          <a:lstStyle/>
          <a:p>
            <a:r>
              <a:rPr lang="en-US" sz="2400" dirty="0"/>
              <a:t>Open the page in your browser, you can type in the input box</a:t>
            </a:r>
          </a:p>
        </p:txBody>
      </p:sp>
      <p:pic>
        <p:nvPicPr>
          <p:cNvPr id="9" name="Picture 8">
            <a:extLst>
              <a:ext uri="{FF2B5EF4-FFF2-40B4-BE49-F238E27FC236}">
                <a16:creationId xmlns:a16="http://schemas.microsoft.com/office/drawing/2014/main" id="{8CF39C3C-E564-D24A-A6C4-8700CE56B266}"/>
              </a:ext>
            </a:extLst>
          </p:cNvPr>
          <p:cNvPicPr>
            <a:picLocks noChangeAspect="1"/>
          </p:cNvPicPr>
          <p:nvPr/>
        </p:nvPicPr>
        <p:blipFill>
          <a:blip r:embed="rId4"/>
          <a:stretch>
            <a:fillRect/>
          </a:stretch>
        </p:blipFill>
        <p:spPr>
          <a:xfrm>
            <a:off x="6562311" y="4885701"/>
            <a:ext cx="2403974" cy="1114425"/>
          </a:xfrm>
          <a:prstGeom prst="rect">
            <a:avLst/>
          </a:prstGeom>
          <a:ln>
            <a:solidFill>
              <a:schemeClr val="accent1"/>
            </a:solidFill>
          </a:ln>
        </p:spPr>
      </p:pic>
    </p:spTree>
    <p:extLst>
      <p:ext uri="{BB962C8B-B14F-4D97-AF65-F5344CB8AC3E}">
        <p14:creationId xmlns:p14="http://schemas.microsoft.com/office/powerpoint/2010/main" val="4248705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E66A-CB98-B347-BD5B-02C7151CFBBF}"/>
              </a:ext>
            </a:extLst>
          </p:cNvPr>
          <p:cNvSpPr>
            <a:spLocks noGrp="1"/>
          </p:cNvSpPr>
          <p:nvPr>
            <p:ph type="title"/>
          </p:nvPr>
        </p:nvSpPr>
        <p:spPr/>
        <p:txBody>
          <a:bodyPr/>
          <a:lstStyle/>
          <a:p>
            <a:r>
              <a:rPr lang="en-US" dirty="0"/>
              <a:t>Forms and input</a:t>
            </a:r>
          </a:p>
        </p:txBody>
      </p:sp>
      <p:sp>
        <p:nvSpPr>
          <p:cNvPr id="3" name="Content Placeholder 2">
            <a:extLst>
              <a:ext uri="{FF2B5EF4-FFF2-40B4-BE49-F238E27FC236}">
                <a16:creationId xmlns:a16="http://schemas.microsoft.com/office/drawing/2014/main" id="{90E42ACE-1185-4840-B238-CBF5E5E046B3}"/>
              </a:ext>
            </a:extLst>
          </p:cNvPr>
          <p:cNvSpPr>
            <a:spLocks noGrp="1"/>
          </p:cNvSpPr>
          <p:nvPr>
            <p:ph idx="1"/>
          </p:nvPr>
        </p:nvSpPr>
        <p:spPr>
          <a:xfrm>
            <a:off x="527050" y="1412080"/>
            <a:ext cx="8229600" cy="1315245"/>
          </a:xfrm>
        </p:spPr>
        <p:txBody>
          <a:bodyPr/>
          <a:lstStyle/>
          <a:p>
            <a:r>
              <a:rPr lang="en-US" dirty="0"/>
              <a:t>Various types of input elements, configured by setting the </a:t>
            </a:r>
            <a:r>
              <a:rPr lang="en-US" b="1" dirty="0"/>
              <a:t>type</a:t>
            </a:r>
            <a:r>
              <a:rPr lang="en-US" dirty="0"/>
              <a:t> attribute, for example</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4247392B-7F8F-BE4F-A60A-847B62050AF9}"/>
              </a:ext>
            </a:extLst>
          </p:cNvPr>
          <p:cNvPicPr>
            <a:picLocks noChangeAspect="1"/>
          </p:cNvPicPr>
          <p:nvPr/>
        </p:nvPicPr>
        <p:blipFill>
          <a:blip r:embed="rId2"/>
          <a:stretch>
            <a:fillRect/>
          </a:stretch>
        </p:blipFill>
        <p:spPr>
          <a:xfrm>
            <a:off x="849708" y="2555080"/>
            <a:ext cx="7444584" cy="1255713"/>
          </a:xfrm>
          <a:prstGeom prst="rect">
            <a:avLst/>
          </a:prstGeom>
        </p:spPr>
      </p:pic>
      <p:pic>
        <p:nvPicPr>
          <p:cNvPr id="5" name="Picture 4">
            <a:extLst>
              <a:ext uri="{FF2B5EF4-FFF2-40B4-BE49-F238E27FC236}">
                <a16:creationId xmlns:a16="http://schemas.microsoft.com/office/drawing/2014/main" id="{48998C5F-D3FB-A746-8852-24803696798F}"/>
              </a:ext>
            </a:extLst>
          </p:cNvPr>
          <p:cNvPicPr>
            <a:picLocks noChangeAspect="1"/>
          </p:cNvPicPr>
          <p:nvPr/>
        </p:nvPicPr>
        <p:blipFill>
          <a:blip r:embed="rId3"/>
          <a:stretch>
            <a:fillRect/>
          </a:stretch>
        </p:blipFill>
        <p:spPr>
          <a:xfrm>
            <a:off x="4572000" y="4117975"/>
            <a:ext cx="4127500" cy="2692400"/>
          </a:xfrm>
          <a:prstGeom prst="rect">
            <a:avLst/>
          </a:prstGeom>
          <a:ln>
            <a:solidFill>
              <a:schemeClr val="accent1"/>
            </a:solidFill>
          </a:ln>
        </p:spPr>
      </p:pic>
      <p:sp>
        <p:nvSpPr>
          <p:cNvPr id="6" name="Content Placeholder 2">
            <a:extLst>
              <a:ext uri="{FF2B5EF4-FFF2-40B4-BE49-F238E27FC236}">
                <a16:creationId xmlns:a16="http://schemas.microsoft.com/office/drawing/2014/main" id="{63899615-9813-5E4E-B0B8-182BD76B5716}"/>
              </a:ext>
            </a:extLst>
          </p:cNvPr>
          <p:cNvSpPr txBox="1">
            <a:spLocks/>
          </p:cNvSpPr>
          <p:nvPr/>
        </p:nvSpPr>
        <p:spPr>
          <a:xfrm>
            <a:off x="527050" y="3953667"/>
            <a:ext cx="3930650" cy="2856708"/>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types are hints to your browser for how to display the input element, and what type of data to accept</a:t>
            </a:r>
          </a:p>
          <a:p>
            <a:r>
              <a:rPr lang="en-US" dirty="0"/>
              <a:t>Most browsers show a date picker for date inputs</a:t>
            </a:r>
          </a:p>
          <a:p>
            <a:r>
              <a:rPr lang="en-US" dirty="0"/>
              <a:t>Will try and prevent non-numerical input for a number input</a:t>
            </a:r>
          </a:p>
        </p:txBody>
      </p:sp>
    </p:spTree>
    <p:extLst>
      <p:ext uri="{BB962C8B-B14F-4D97-AF65-F5344CB8AC3E}">
        <p14:creationId xmlns:p14="http://schemas.microsoft.com/office/powerpoint/2010/main" val="1938209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6114</TotalTime>
  <Words>3249</Words>
  <Application>Microsoft Macintosh PowerPoint</Application>
  <PresentationFormat>On-screen Show (4:3)</PresentationFormat>
  <Paragraphs>375</Paragraphs>
  <Slides>69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Consolas</vt:lpstr>
      <vt:lpstr>Office Theme</vt:lpstr>
      <vt:lpstr>Web Client &amp; Server Development</vt:lpstr>
      <vt:lpstr>Recap Last Week</vt:lpstr>
      <vt:lpstr>This Week</vt:lpstr>
      <vt:lpstr>Warmup</vt:lpstr>
      <vt:lpstr>Let's make a better version</vt:lpstr>
      <vt:lpstr>Example Code</vt:lpstr>
      <vt:lpstr>HTML: Forms and Input</vt:lpstr>
      <vt:lpstr>Start a new HTML page</vt:lpstr>
      <vt:lpstr>Forms and input</vt:lpstr>
      <vt:lpstr>Input types</vt:lpstr>
      <vt:lpstr>Multi-line text input, dropdowns</vt:lpstr>
      <vt:lpstr>textarea</vt:lpstr>
      <vt:lpstr>Radio Buttons</vt:lpstr>
      <vt:lpstr>Input Values</vt:lpstr>
      <vt:lpstr>Input Names, Values</vt:lpstr>
      <vt:lpstr>Labels</vt:lpstr>
      <vt:lpstr>Associating Labels with Inputs</vt:lpstr>
      <vt:lpstr>Input Elements in a Form</vt:lpstr>
      <vt:lpstr>Validating and Submitting Forms</vt:lpstr>
      <vt:lpstr>Your Turn</vt:lpstr>
      <vt:lpstr>CSS</vt:lpstr>
      <vt:lpstr>CSS Frameworks and Themes</vt:lpstr>
      <vt:lpstr>Bootstrap</vt:lpstr>
      <vt:lpstr>Other CSS Frameworks</vt:lpstr>
      <vt:lpstr>Let's add Bootstrap to your Student Feedback form</vt:lpstr>
      <vt:lpstr>Using CSS Frameworks - Bootstrap</vt:lpstr>
      <vt:lpstr>Include the Bootstrap stylesheet</vt:lpstr>
      <vt:lpstr>Add two meta tags</vt:lpstr>
      <vt:lpstr>Using CSS Frameworks - Bootstrap</vt:lpstr>
      <vt:lpstr>Bootstrap's Classes</vt:lpstr>
      <vt:lpstr>Styling Buttons</vt:lpstr>
      <vt:lpstr>Your turn: style the button in your form</vt:lpstr>
      <vt:lpstr>Bootstrap buttons example bootstrap-buttons.html</vt:lpstr>
      <vt:lpstr>Bootstrap buttons</vt:lpstr>
      <vt:lpstr>Bootstrap elements</vt:lpstr>
      <vt:lpstr>Jumbotron large wide element, used for page headers, titles, important information. Can contain other elements </vt:lpstr>
      <vt:lpstr>Add a jumbotron to your page</vt:lpstr>
      <vt:lpstr>Margins and padding</vt:lpstr>
      <vt:lpstr>Style inputs</vt:lpstr>
      <vt:lpstr>Style radio buttons</vt:lpstr>
      <vt:lpstr>Styled radio buttons</vt:lpstr>
      <vt:lpstr>A top margin for the submit button</vt:lpstr>
      <vt:lpstr>Adding your own styles</vt:lpstr>
      <vt:lpstr>Reminder: CSS works like before</vt:lpstr>
      <vt:lpstr>Reminder: CSS Classes</vt:lpstr>
      <vt:lpstr>CSS: Change Jumbotron Color</vt:lpstr>
      <vt:lpstr>CSS: Fonts and Typography</vt:lpstr>
      <vt:lpstr>Adding Fonts</vt:lpstr>
      <vt:lpstr>Adding Fonts from a Library</vt:lpstr>
      <vt:lpstr>Example - Coiny from Google Fonts</vt:lpstr>
      <vt:lpstr>Your Turn</vt:lpstr>
      <vt:lpstr>Your Turn: adding a font to the student feedback page </vt:lpstr>
      <vt:lpstr>Your Turn: apply font-family styles in feedback-style.css</vt:lpstr>
      <vt:lpstr>Your Turn - Add Another Font</vt:lpstr>
      <vt:lpstr>Web Colors</vt:lpstr>
      <vt:lpstr>Finding Hexadecimal Colors</vt:lpstr>
      <vt:lpstr>Your Turn</vt:lpstr>
      <vt:lpstr>Bootstrap Responsive Design</vt:lpstr>
      <vt:lpstr>Rows and Columns</vt:lpstr>
      <vt:lpstr>Columns and Resizing</vt:lpstr>
      <vt:lpstr>bootstrap-columns.html  </vt:lpstr>
      <vt:lpstr>PowerPoint Presentation</vt:lpstr>
      <vt:lpstr>Columns</vt:lpstr>
      <vt:lpstr>Column Classes</vt:lpstr>
      <vt:lpstr>Columns don't need to be same width Use wider columns for wider components bootstrap-non-equal-width-columns.html </vt:lpstr>
      <vt:lpstr>Your Turn</vt:lpstr>
      <vt:lpstr>PowerPoint Presentation</vt:lpstr>
      <vt:lpstr>Your Turn</vt:lpstr>
      <vt:lpstr>Lab 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dc:title>
  <dc:creator>mctc</dc:creator>
  <cp:lastModifiedBy>Clara James</cp:lastModifiedBy>
  <cp:revision>231</cp:revision>
  <dcterms:created xsi:type="dcterms:W3CDTF">2016-01-08T21:39:49Z</dcterms:created>
  <dcterms:modified xsi:type="dcterms:W3CDTF">2019-08-12T00:15:27Z</dcterms:modified>
</cp:coreProperties>
</file>